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9" r:id="rId5"/>
    <p:sldId id="270" r:id="rId6"/>
    <p:sldId id="271" r:id="rId7"/>
    <p:sldId id="279" r:id="rId8"/>
    <p:sldId id="272" r:id="rId9"/>
    <p:sldId id="273" r:id="rId10"/>
    <p:sldId id="280" r:id="rId11"/>
    <p:sldId id="278" r:id="rId12"/>
    <p:sldId id="274" r:id="rId13"/>
    <p:sldId id="275" r:id="rId14"/>
    <p:sldId id="276" r:id="rId15"/>
    <p:sldId id="281" r:id="rId16"/>
    <p:sldId id="277" r:id="rId17"/>
    <p:sldId id="282" r:id="rId18"/>
    <p:sldId id="283" r:id="rId19"/>
    <p:sldId id="284" r:id="rId20"/>
    <p:sldId id="285" r:id="rId21"/>
    <p:sldId id="286" r:id="rId22"/>
    <p:sldId id="287" r:id="rId2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79F0C-856E-471E-9F13-74C402A721EC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7178-A589-4F5E-AFC0-FF90AD994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630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79F0C-856E-471E-9F13-74C402A721EC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7178-A589-4F5E-AFC0-FF90AD994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5713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79F0C-856E-471E-9F13-74C402A721EC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7178-A589-4F5E-AFC0-FF90AD994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7631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79F0C-856E-471E-9F13-74C402A721EC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7178-A589-4F5E-AFC0-FF90AD994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4636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79F0C-856E-471E-9F13-74C402A721EC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7178-A589-4F5E-AFC0-FF90AD994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7575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79F0C-856E-471E-9F13-74C402A721EC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7178-A589-4F5E-AFC0-FF90AD994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1433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79F0C-856E-471E-9F13-74C402A721EC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7178-A589-4F5E-AFC0-FF90AD994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6667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79F0C-856E-471E-9F13-74C402A721EC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7178-A589-4F5E-AFC0-FF90AD994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7621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79F0C-856E-471E-9F13-74C402A721EC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7178-A589-4F5E-AFC0-FF90AD994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5925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79F0C-856E-471E-9F13-74C402A721EC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7178-A589-4F5E-AFC0-FF90AD994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5658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79F0C-856E-471E-9F13-74C402A721EC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7178-A589-4F5E-AFC0-FF90AD994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208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8000"/>
            <a:lum/>
          </a:blip>
          <a:srcRect/>
          <a:stretch>
            <a:fillRect l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79F0C-856E-471E-9F13-74C402A721EC}" type="datetimeFigureOut">
              <a:rPr lang="de-DE" smtClean="0"/>
              <a:t>08.01.2021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97178-A589-4F5E-AFC0-FF90AD994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152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7772400" cy="1470025"/>
          </a:xfrm>
        </p:spPr>
        <p:txBody>
          <a:bodyPr/>
          <a:lstStyle/>
          <a:p>
            <a:r>
              <a:rPr lang="de-DE" dirty="0" smtClean="0"/>
              <a:t>Schulden und Guthaben:</a:t>
            </a:r>
            <a:br>
              <a:rPr lang="de-DE" dirty="0" smtClean="0"/>
            </a:br>
            <a:r>
              <a:rPr lang="de-DE" dirty="0" smtClean="0"/>
              <a:t>Rechnen mit rationalen Zahlen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43608" y="6021288"/>
            <a:ext cx="7056784" cy="409600"/>
          </a:xfrm>
        </p:spPr>
        <p:txBody>
          <a:bodyPr/>
          <a:lstStyle/>
          <a:p>
            <a:r>
              <a:rPr lang="de-DE" sz="1600" dirty="0" smtClean="0"/>
              <a:t>www.scoogle.de/start.php?id=87087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778493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676456" cy="706090"/>
          </a:xfrm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de-DE" dirty="0" smtClean="0">
                <a:solidFill>
                  <a:schemeClr val="bg1"/>
                </a:solidFill>
              </a:rPr>
              <a:t>Subtraktion rationaler Zahlen (2)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47260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Aufgabe:</a:t>
            </a:r>
          </a:p>
          <a:p>
            <a:pPr marL="400050" lvl="1" indent="0">
              <a:buNone/>
            </a:pPr>
            <a:r>
              <a:rPr lang="de-DE" sz="2400" dirty="0" smtClean="0"/>
              <a:t>Helge</a:t>
            </a:r>
            <a:r>
              <a:rPr lang="de-DE" sz="2400" dirty="0" smtClean="0"/>
              <a:t> hat 98 Euro in der Spardose,</a:t>
            </a:r>
            <a:br>
              <a:rPr lang="de-DE" sz="2400" dirty="0" smtClean="0"/>
            </a:br>
            <a:r>
              <a:rPr lang="de-DE" sz="2400" dirty="0" smtClean="0"/>
              <a:t>möchte aber ein Handy für 99 Euro kaufen.</a:t>
            </a:r>
            <a:br>
              <a:rPr lang="de-DE" sz="2400" dirty="0" smtClean="0"/>
            </a:br>
            <a:r>
              <a:rPr lang="de-DE" sz="2400" dirty="0" smtClean="0"/>
              <a:t>Wie viele Schulden entstehen?</a:t>
            </a:r>
            <a:endParaRPr lang="de-DE" sz="24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Rechnung:</a:t>
            </a: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00B050"/>
                </a:solidFill>
              </a:rPr>
              <a:t>(+98)</a:t>
            </a:r>
            <a:r>
              <a:rPr lang="de-DE" sz="2400" dirty="0" smtClean="0"/>
              <a:t> – </a:t>
            </a:r>
            <a:r>
              <a:rPr lang="de-DE" sz="2400" dirty="0" smtClean="0">
                <a:solidFill>
                  <a:srgbClr val="00B050"/>
                </a:solidFill>
              </a:rPr>
              <a:t>(+99)</a:t>
            </a:r>
            <a:r>
              <a:rPr lang="de-DE" sz="2400" dirty="0" smtClean="0"/>
              <a:t> = 98 – 99 = </a:t>
            </a:r>
            <a:r>
              <a:rPr lang="de-DE" sz="2400" dirty="0" smtClean="0">
                <a:solidFill>
                  <a:srgbClr val="FF0000"/>
                </a:solidFill>
              </a:rPr>
              <a:t>(–1)</a:t>
            </a:r>
          </a:p>
          <a:p>
            <a:pPr marL="400050" lvl="1" indent="0">
              <a:buNone/>
            </a:pPr>
            <a:endParaRPr lang="de-DE" sz="800" dirty="0" smtClean="0">
              <a:solidFill>
                <a:srgbClr val="00B050"/>
              </a:solidFill>
            </a:endParaRP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7030A0"/>
                </a:solidFill>
              </a:rPr>
              <a:t>„Subtrahiert man Guthaben von Guthaben, </a:t>
            </a:r>
            <a:br>
              <a:rPr lang="de-DE" sz="2400" dirty="0" smtClean="0">
                <a:solidFill>
                  <a:srgbClr val="7030A0"/>
                </a:solidFill>
              </a:rPr>
            </a:br>
            <a:r>
              <a:rPr lang="de-DE" sz="2400" dirty="0" smtClean="0">
                <a:solidFill>
                  <a:srgbClr val="7030A0"/>
                </a:solidFill>
              </a:rPr>
              <a:t>kann das Ergebnis positiv oder negativ sein.“</a:t>
            </a:r>
            <a:endParaRPr lang="de-DE" sz="24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Antwort:</a:t>
            </a:r>
          </a:p>
          <a:p>
            <a:pPr marL="400050" lvl="1" indent="0">
              <a:buNone/>
            </a:pPr>
            <a:r>
              <a:rPr lang="de-DE" sz="2400" dirty="0" smtClean="0"/>
              <a:t>Helge muss 1 Euro Schulden machen.</a:t>
            </a:r>
          </a:p>
        </p:txBody>
      </p:sp>
      <p:sp>
        <p:nvSpPr>
          <p:cNvPr id="4" name="Rechteckige Legende 3"/>
          <p:cNvSpPr/>
          <p:nvPr/>
        </p:nvSpPr>
        <p:spPr>
          <a:xfrm>
            <a:off x="1979712" y="2924944"/>
            <a:ext cx="4392488" cy="432048"/>
          </a:xfrm>
          <a:prstGeom prst="wedgeRectCallout">
            <a:avLst>
              <a:gd name="adj1" fmla="val -40434"/>
              <a:gd name="adj2" fmla="val 96676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Preise werden mit + geschrieben!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87299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676456" cy="706090"/>
          </a:xfrm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de-DE" dirty="0" smtClean="0">
                <a:solidFill>
                  <a:schemeClr val="bg1"/>
                </a:solidFill>
              </a:rPr>
              <a:t>Subtraktion rationaler Zahlen (3)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47260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Aufgabe:</a:t>
            </a:r>
          </a:p>
          <a:p>
            <a:pPr marL="400050" lvl="1" indent="0">
              <a:buNone/>
            </a:pPr>
            <a:r>
              <a:rPr lang="de-DE" sz="2400" dirty="0" smtClean="0"/>
              <a:t>Kim hat 11 Euro Schulden.</a:t>
            </a:r>
            <a:br>
              <a:rPr lang="de-DE" sz="2400" dirty="0" smtClean="0"/>
            </a:br>
            <a:r>
              <a:rPr lang="de-DE" sz="2400" dirty="0" smtClean="0"/>
              <a:t>Trotzdem kauft er sich online einen Film für 6 Euro.</a:t>
            </a:r>
            <a:br>
              <a:rPr lang="de-DE" sz="2400" dirty="0" smtClean="0"/>
            </a:br>
            <a:r>
              <a:rPr lang="de-DE" sz="2400" dirty="0" smtClean="0"/>
              <a:t>Wie hoch sind jetzt die Schulden?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Rechnung:</a:t>
            </a: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FF0000"/>
                </a:solidFill>
              </a:rPr>
              <a:t>(–11)</a:t>
            </a:r>
            <a:r>
              <a:rPr lang="de-DE" sz="2400" dirty="0" smtClean="0">
                <a:solidFill>
                  <a:srgbClr val="00B050"/>
                </a:solidFill>
              </a:rPr>
              <a:t> </a:t>
            </a:r>
            <a:r>
              <a:rPr lang="de-DE" sz="2400" dirty="0" smtClean="0"/>
              <a:t>– </a:t>
            </a:r>
            <a:r>
              <a:rPr lang="de-DE" sz="2400" dirty="0" smtClean="0">
                <a:solidFill>
                  <a:srgbClr val="00B050"/>
                </a:solidFill>
              </a:rPr>
              <a:t>(+ 6)</a:t>
            </a:r>
            <a:r>
              <a:rPr lang="de-DE" sz="2400" dirty="0" smtClean="0"/>
              <a:t> = –11 – 6 = </a:t>
            </a:r>
            <a:r>
              <a:rPr lang="de-DE" sz="2400" dirty="0" smtClean="0">
                <a:solidFill>
                  <a:srgbClr val="FF0000"/>
                </a:solidFill>
              </a:rPr>
              <a:t>(–17)</a:t>
            </a:r>
            <a:r>
              <a:rPr lang="de-DE" sz="2400" dirty="0" smtClean="0">
                <a:solidFill>
                  <a:srgbClr val="00B050"/>
                </a:solidFill>
              </a:rPr>
              <a:t/>
            </a:r>
            <a:br>
              <a:rPr lang="de-DE" sz="2400" dirty="0" smtClean="0">
                <a:solidFill>
                  <a:srgbClr val="00B050"/>
                </a:solidFill>
              </a:rPr>
            </a:br>
            <a:endParaRPr lang="de-DE" sz="800" dirty="0" smtClean="0">
              <a:solidFill>
                <a:srgbClr val="00B050"/>
              </a:solidFill>
            </a:endParaRP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7030A0"/>
                </a:solidFill>
              </a:rPr>
              <a:t>„Zieht man von Schulden Guthaben ab, </a:t>
            </a:r>
            <a:br>
              <a:rPr lang="de-DE" sz="2400" dirty="0" smtClean="0">
                <a:solidFill>
                  <a:srgbClr val="7030A0"/>
                </a:solidFill>
              </a:rPr>
            </a:br>
            <a:r>
              <a:rPr lang="de-DE" sz="2400" dirty="0" smtClean="0">
                <a:solidFill>
                  <a:srgbClr val="7030A0"/>
                </a:solidFill>
              </a:rPr>
              <a:t>so erhöhen sich die Schulden!“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Antwort:</a:t>
            </a:r>
          </a:p>
          <a:p>
            <a:pPr marL="400050" lvl="1" indent="0">
              <a:buNone/>
            </a:pPr>
            <a:r>
              <a:rPr lang="de-DE" sz="2400" dirty="0" smtClean="0"/>
              <a:t>Roman hat 4 Euro Schulden.</a:t>
            </a:r>
          </a:p>
        </p:txBody>
      </p:sp>
    </p:spTree>
    <p:extLst>
      <p:ext uri="{BB962C8B-B14F-4D97-AF65-F5344CB8AC3E}">
        <p14:creationId xmlns:p14="http://schemas.microsoft.com/office/powerpoint/2010/main" val="3316533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676456" cy="706090"/>
          </a:xfrm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de-DE" dirty="0" smtClean="0">
                <a:solidFill>
                  <a:schemeClr val="bg1"/>
                </a:solidFill>
              </a:rPr>
              <a:t>Subtraktion rationaler Zahlen (4)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47260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Aufgabe:</a:t>
            </a:r>
          </a:p>
          <a:p>
            <a:pPr marL="400050" lvl="1" indent="0">
              <a:buNone/>
            </a:pPr>
            <a:r>
              <a:rPr lang="de-DE" sz="2400" dirty="0" smtClean="0"/>
              <a:t>Kai und Roman haben zusammen 10 Euro Schulden. </a:t>
            </a:r>
            <a:br>
              <a:rPr lang="de-DE" sz="2400" dirty="0" smtClean="0"/>
            </a:br>
            <a:r>
              <a:rPr lang="de-DE" sz="2400" dirty="0" smtClean="0"/>
              <a:t>Kai hat 6 Euro Schulden. </a:t>
            </a:r>
            <a:br>
              <a:rPr lang="de-DE" sz="2400" dirty="0" smtClean="0"/>
            </a:br>
            <a:r>
              <a:rPr lang="de-DE" sz="2400" dirty="0" smtClean="0"/>
              <a:t>Wie viele Schulden hat Roman?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Rechnung:</a:t>
            </a: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FF0000"/>
                </a:solidFill>
              </a:rPr>
              <a:t>(–10)</a:t>
            </a:r>
            <a:r>
              <a:rPr lang="de-DE" sz="2400" dirty="0" smtClean="0">
                <a:solidFill>
                  <a:srgbClr val="00B050"/>
                </a:solidFill>
              </a:rPr>
              <a:t> </a:t>
            </a:r>
            <a:r>
              <a:rPr lang="de-DE" sz="2400" dirty="0" smtClean="0"/>
              <a:t>– </a:t>
            </a:r>
            <a:r>
              <a:rPr lang="de-DE" sz="2400" dirty="0" smtClean="0">
                <a:solidFill>
                  <a:srgbClr val="FF0000"/>
                </a:solidFill>
              </a:rPr>
              <a:t>(– 6)</a:t>
            </a:r>
            <a:r>
              <a:rPr lang="de-DE" sz="2400" dirty="0" smtClean="0"/>
              <a:t> = –10 + 6 = </a:t>
            </a:r>
            <a:r>
              <a:rPr lang="de-DE" sz="2400" dirty="0" smtClean="0">
                <a:solidFill>
                  <a:srgbClr val="FF0000"/>
                </a:solidFill>
              </a:rPr>
              <a:t>(–4)</a:t>
            </a:r>
            <a:r>
              <a:rPr lang="de-DE" sz="2400" dirty="0" smtClean="0">
                <a:solidFill>
                  <a:srgbClr val="00B050"/>
                </a:solidFill>
              </a:rPr>
              <a:t/>
            </a:r>
            <a:br>
              <a:rPr lang="de-DE" sz="2400" dirty="0" smtClean="0">
                <a:solidFill>
                  <a:srgbClr val="00B050"/>
                </a:solidFill>
              </a:rPr>
            </a:br>
            <a:endParaRPr lang="de-DE" sz="800" dirty="0" smtClean="0">
              <a:solidFill>
                <a:srgbClr val="00B050"/>
              </a:solidFill>
            </a:endParaRP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7030A0"/>
                </a:solidFill>
              </a:rPr>
              <a:t>„Zieht man von Schulden Schulden ab, </a:t>
            </a:r>
            <a:r>
              <a:rPr lang="de-DE" sz="2400" dirty="0" smtClean="0">
                <a:solidFill>
                  <a:srgbClr val="7030A0"/>
                </a:solidFill>
              </a:rPr>
              <a:t>…</a:t>
            </a:r>
            <a:r>
              <a:rPr lang="de-DE" sz="2400" dirty="0" smtClean="0">
                <a:solidFill>
                  <a:srgbClr val="7030A0"/>
                </a:solidFill>
              </a:rPr>
              <a:t>“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Antwort:</a:t>
            </a:r>
          </a:p>
          <a:p>
            <a:pPr marL="400050" lvl="1" indent="0">
              <a:buNone/>
            </a:pPr>
            <a:r>
              <a:rPr lang="de-DE" sz="2400" dirty="0" smtClean="0"/>
              <a:t>Roman hat 4 Euro Schulden.</a:t>
            </a:r>
          </a:p>
        </p:txBody>
      </p:sp>
    </p:spTree>
    <p:extLst>
      <p:ext uri="{BB962C8B-B14F-4D97-AF65-F5344CB8AC3E}">
        <p14:creationId xmlns:p14="http://schemas.microsoft.com/office/powerpoint/2010/main" val="22294706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676456" cy="706090"/>
          </a:xfrm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de-DE" dirty="0" smtClean="0">
                <a:solidFill>
                  <a:schemeClr val="bg1"/>
                </a:solidFill>
              </a:rPr>
              <a:t>Subtraktion rationaler Zahlen (5)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47260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Aufgabe:</a:t>
            </a:r>
          </a:p>
          <a:p>
            <a:pPr marL="400050" lvl="1" indent="0">
              <a:buNone/>
            </a:pPr>
            <a:r>
              <a:rPr lang="de-DE" sz="2400" dirty="0" smtClean="0"/>
              <a:t>Karin hat 10 Euro Guthaben. </a:t>
            </a:r>
            <a:br>
              <a:rPr lang="de-DE" sz="2400" dirty="0" smtClean="0"/>
            </a:br>
            <a:r>
              <a:rPr lang="de-DE" sz="2400" dirty="0" smtClean="0"/>
              <a:t>Leni zahlt ihr 13 Euro Schulden </a:t>
            </a:r>
            <a:r>
              <a:rPr lang="de-DE" sz="2400" dirty="0" smtClean="0">
                <a:solidFill>
                  <a:srgbClr val="0070C0"/>
                </a:solidFill>
              </a:rPr>
              <a:t>zurück</a:t>
            </a:r>
            <a:r>
              <a:rPr lang="de-DE" sz="2400" dirty="0" smtClean="0"/>
              <a:t>.</a:t>
            </a:r>
            <a:br>
              <a:rPr lang="de-DE" sz="2400" dirty="0" smtClean="0"/>
            </a:br>
            <a:r>
              <a:rPr lang="de-DE" sz="2400" dirty="0" smtClean="0"/>
              <a:t>Wie viele Geld hat Karin jetzt?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Rechnung:</a:t>
            </a: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00B050"/>
                </a:solidFill>
              </a:rPr>
              <a:t>(+10) </a:t>
            </a:r>
            <a:r>
              <a:rPr lang="de-DE" sz="2400" dirty="0" smtClean="0">
                <a:solidFill>
                  <a:srgbClr val="0070C0"/>
                </a:solidFill>
              </a:rPr>
              <a:t>–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FF0000"/>
                </a:solidFill>
              </a:rPr>
              <a:t>(– 13)</a:t>
            </a:r>
            <a:r>
              <a:rPr lang="de-DE" sz="2400" dirty="0" smtClean="0"/>
              <a:t> = 10 + 13 = </a:t>
            </a:r>
            <a:r>
              <a:rPr lang="de-DE" sz="2400" dirty="0" smtClean="0">
                <a:solidFill>
                  <a:srgbClr val="00B050"/>
                </a:solidFill>
              </a:rPr>
              <a:t>(+23)</a:t>
            </a:r>
            <a:br>
              <a:rPr lang="de-DE" sz="2400" dirty="0" smtClean="0">
                <a:solidFill>
                  <a:srgbClr val="00B050"/>
                </a:solidFill>
              </a:rPr>
            </a:br>
            <a:endParaRPr lang="de-DE" sz="800" dirty="0" smtClean="0">
              <a:solidFill>
                <a:srgbClr val="00B050"/>
              </a:solidFill>
            </a:endParaRP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7030A0"/>
                </a:solidFill>
              </a:rPr>
              <a:t>„Hat man 10 Euro Guthaben </a:t>
            </a:r>
            <a:br>
              <a:rPr lang="de-DE" sz="2400" dirty="0" smtClean="0">
                <a:solidFill>
                  <a:srgbClr val="7030A0"/>
                </a:solidFill>
              </a:rPr>
            </a:br>
            <a:r>
              <a:rPr lang="de-DE" sz="2400" dirty="0" smtClean="0">
                <a:solidFill>
                  <a:srgbClr val="7030A0"/>
                </a:solidFill>
              </a:rPr>
              <a:t>und bekommt 13 Euro Schulden zurückgezahlt,</a:t>
            </a:r>
            <a:br>
              <a:rPr lang="de-DE" sz="2400" dirty="0" smtClean="0">
                <a:solidFill>
                  <a:srgbClr val="7030A0"/>
                </a:solidFill>
              </a:rPr>
            </a:br>
            <a:r>
              <a:rPr lang="de-DE" sz="2400" dirty="0" smtClean="0">
                <a:solidFill>
                  <a:srgbClr val="7030A0"/>
                </a:solidFill>
              </a:rPr>
              <a:t>so hat man danach 23 Euro Guthaben!“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Antwort:</a:t>
            </a:r>
          </a:p>
          <a:p>
            <a:pPr marL="400050" lvl="1" indent="0">
              <a:buNone/>
            </a:pPr>
            <a:r>
              <a:rPr lang="de-DE" sz="2400" dirty="0" smtClean="0"/>
              <a:t>Karin hat jetzt 23 Euro Guthaben.</a:t>
            </a:r>
          </a:p>
        </p:txBody>
      </p:sp>
    </p:spTree>
    <p:extLst>
      <p:ext uri="{BB962C8B-B14F-4D97-AF65-F5344CB8AC3E}">
        <p14:creationId xmlns:p14="http://schemas.microsoft.com/office/powerpoint/2010/main" val="694689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676456" cy="706090"/>
          </a:xfrm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de-DE" dirty="0" smtClean="0">
                <a:solidFill>
                  <a:schemeClr val="bg1"/>
                </a:solidFill>
              </a:rPr>
              <a:t>Subtraktion rationaler Zahlen (6)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47260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Aufgabe:</a:t>
            </a:r>
          </a:p>
          <a:p>
            <a:pPr marL="400050" lvl="1" indent="0">
              <a:buNone/>
            </a:pPr>
            <a:r>
              <a:rPr lang="de-DE" sz="2400" dirty="0" smtClean="0"/>
              <a:t>Caro hat 13 Euro Schulden. </a:t>
            </a:r>
            <a:br>
              <a:rPr lang="de-DE" sz="2400" dirty="0" smtClean="0"/>
            </a:br>
            <a:r>
              <a:rPr lang="de-DE" sz="2400" dirty="0" smtClean="0"/>
              <a:t>Anna zahlt ihr 18 Euro Schulden </a:t>
            </a:r>
            <a:r>
              <a:rPr lang="de-DE" sz="2400" dirty="0" smtClean="0">
                <a:solidFill>
                  <a:srgbClr val="0070C0"/>
                </a:solidFill>
              </a:rPr>
              <a:t>zurück</a:t>
            </a:r>
            <a:r>
              <a:rPr lang="de-DE" sz="2400" dirty="0" smtClean="0"/>
              <a:t>.</a:t>
            </a:r>
            <a:br>
              <a:rPr lang="de-DE" sz="2400" dirty="0" smtClean="0"/>
            </a:br>
            <a:r>
              <a:rPr lang="de-DE" sz="2400" dirty="0" smtClean="0"/>
              <a:t>Wie viele Geld hat Caro jetzt?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Rechnung:</a:t>
            </a: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FF0000"/>
                </a:solidFill>
              </a:rPr>
              <a:t>(–13)</a:t>
            </a:r>
            <a:r>
              <a:rPr lang="de-DE" sz="2400" dirty="0" smtClean="0">
                <a:solidFill>
                  <a:srgbClr val="00B050"/>
                </a:solidFill>
              </a:rPr>
              <a:t> </a:t>
            </a:r>
            <a:r>
              <a:rPr lang="de-DE" sz="2400" dirty="0" smtClean="0">
                <a:solidFill>
                  <a:srgbClr val="0070C0"/>
                </a:solidFill>
              </a:rPr>
              <a:t>–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FF0000"/>
                </a:solidFill>
              </a:rPr>
              <a:t>(– 18)</a:t>
            </a:r>
            <a:r>
              <a:rPr lang="de-DE" sz="2400" dirty="0" smtClean="0"/>
              <a:t> = –13 + 18 = </a:t>
            </a:r>
            <a:r>
              <a:rPr lang="de-DE" sz="2400" dirty="0" smtClean="0">
                <a:solidFill>
                  <a:srgbClr val="00B050"/>
                </a:solidFill>
              </a:rPr>
              <a:t>(+5)</a:t>
            </a:r>
            <a:endParaRPr lang="de-DE" sz="800" dirty="0" smtClean="0">
              <a:solidFill>
                <a:srgbClr val="00B05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Antwort:</a:t>
            </a:r>
          </a:p>
          <a:p>
            <a:pPr marL="400050" lvl="1" indent="0">
              <a:buNone/>
            </a:pPr>
            <a:r>
              <a:rPr lang="de-DE" sz="2400" dirty="0" smtClean="0"/>
              <a:t>Caro hat jetzt 5 Euro Guthaben.</a:t>
            </a:r>
          </a:p>
        </p:txBody>
      </p:sp>
      <p:sp>
        <p:nvSpPr>
          <p:cNvPr id="5" name="Rechteckige Legende 4"/>
          <p:cNvSpPr/>
          <p:nvPr/>
        </p:nvSpPr>
        <p:spPr>
          <a:xfrm>
            <a:off x="4932040" y="2708920"/>
            <a:ext cx="3456384" cy="792088"/>
          </a:xfrm>
          <a:prstGeom prst="wedgeRectCallout">
            <a:avLst>
              <a:gd name="adj1" fmla="val -38848"/>
              <a:gd name="adj2" fmla="val -7784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Zahlt jemand zurück,</a:t>
            </a:r>
            <a:br>
              <a:rPr lang="de-DE" sz="2400" dirty="0" smtClean="0"/>
            </a:br>
            <a:r>
              <a:rPr lang="de-DE" sz="2400" dirty="0" smtClean="0"/>
              <a:t>muss man subtrahieren!</a:t>
            </a:r>
          </a:p>
        </p:txBody>
      </p:sp>
    </p:spTree>
    <p:extLst>
      <p:ext uri="{BB962C8B-B14F-4D97-AF65-F5344CB8AC3E}">
        <p14:creationId xmlns:p14="http://schemas.microsoft.com/office/powerpoint/2010/main" val="1273816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676456" cy="706090"/>
          </a:xfrm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de-DE" dirty="0" smtClean="0">
                <a:solidFill>
                  <a:schemeClr val="bg1"/>
                </a:solidFill>
              </a:rPr>
              <a:t>Subtraktion rationaler Zahlen (7)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47260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Aufgabe:</a:t>
            </a:r>
          </a:p>
          <a:p>
            <a:pPr marL="400050" lvl="1" indent="0">
              <a:buNone/>
            </a:pPr>
            <a:r>
              <a:rPr lang="de-DE" sz="2400" dirty="0" smtClean="0"/>
              <a:t>Ali hat 18 Euro Schulden. </a:t>
            </a:r>
            <a:br>
              <a:rPr lang="de-DE" sz="2400" dirty="0" smtClean="0"/>
            </a:br>
            <a:r>
              <a:rPr lang="de-DE" sz="2400" dirty="0" smtClean="0"/>
              <a:t>Alina zahlt ihm 13 Euro Schulden </a:t>
            </a:r>
            <a:r>
              <a:rPr lang="de-DE" sz="2400" dirty="0" smtClean="0">
                <a:solidFill>
                  <a:srgbClr val="0070C0"/>
                </a:solidFill>
              </a:rPr>
              <a:t>zurück</a:t>
            </a:r>
            <a:r>
              <a:rPr lang="de-DE" sz="2400" dirty="0" smtClean="0"/>
              <a:t>.</a:t>
            </a:r>
            <a:br>
              <a:rPr lang="de-DE" sz="2400" dirty="0" smtClean="0"/>
            </a:br>
            <a:r>
              <a:rPr lang="de-DE" sz="2400" dirty="0" smtClean="0"/>
              <a:t>Wie viele Geld hat Ali jetzt?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Rechnung:</a:t>
            </a: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FF0000"/>
                </a:solidFill>
              </a:rPr>
              <a:t>(–18)</a:t>
            </a:r>
            <a:r>
              <a:rPr lang="de-DE" sz="2400" dirty="0" smtClean="0">
                <a:solidFill>
                  <a:srgbClr val="00B050"/>
                </a:solidFill>
              </a:rPr>
              <a:t> </a:t>
            </a:r>
            <a:r>
              <a:rPr lang="de-DE" sz="2400" dirty="0" smtClean="0">
                <a:solidFill>
                  <a:srgbClr val="0070C0"/>
                </a:solidFill>
              </a:rPr>
              <a:t>–</a:t>
            </a:r>
            <a:r>
              <a:rPr lang="de-DE" sz="2400" dirty="0" smtClean="0"/>
              <a:t> </a:t>
            </a:r>
            <a:r>
              <a:rPr lang="de-DE" sz="2400" dirty="0" smtClean="0">
                <a:solidFill>
                  <a:srgbClr val="FF0000"/>
                </a:solidFill>
              </a:rPr>
              <a:t>(–13)</a:t>
            </a:r>
            <a:r>
              <a:rPr lang="de-DE" sz="2400" dirty="0" smtClean="0"/>
              <a:t> = –18 + 13 = </a:t>
            </a:r>
            <a:r>
              <a:rPr lang="de-DE" sz="2400" dirty="0" smtClean="0">
                <a:solidFill>
                  <a:srgbClr val="FF0000"/>
                </a:solidFill>
              </a:rPr>
              <a:t>(–5)</a:t>
            </a:r>
            <a:endParaRPr lang="de-DE" sz="8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Antwort:</a:t>
            </a:r>
          </a:p>
          <a:p>
            <a:pPr marL="400050" lvl="1" indent="0">
              <a:buNone/>
            </a:pPr>
            <a:r>
              <a:rPr lang="de-DE" sz="2400" dirty="0" smtClean="0"/>
              <a:t>Ali hat immer noch 5 Euro Schulden.</a:t>
            </a:r>
          </a:p>
        </p:txBody>
      </p:sp>
    </p:spTree>
    <p:extLst>
      <p:ext uri="{BB962C8B-B14F-4D97-AF65-F5344CB8AC3E}">
        <p14:creationId xmlns:p14="http://schemas.microsoft.com/office/powerpoint/2010/main" val="2579881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676456" cy="706090"/>
          </a:xfrm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de-DE" dirty="0" smtClean="0">
                <a:solidFill>
                  <a:schemeClr val="bg1"/>
                </a:solidFill>
              </a:rPr>
              <a:t>Subtraktion rationaler Zahlen (8)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47260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Alle Additionen auf einen Blick </a:t>
            </a: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00B050"/>
                </a:solidFill>
              </a:rPr>
              <a:t>(+99)</a:t>
            </a:r>
            <a:r>
              <a:rPr lang="de-DE" sz="2400" dirty="0" smtClean="0"/>
              <a:t> – </a:t>
            </a:r>
            <a:r>
              <a:rPr lang="de-DE" sz="2400" dirty="0" smtClean="0">
                <a:solidFill>
                  <a:srgbClr val="00B050"/>
                </a:solidFill>
              </a:rPr>
              <a:t>(+63)</a:t>
            </a:r>
            <a:r>
              <a:rPr lang="de-DE" sz="2400" dirty="0" smtClean="0"/>
              <a:t> = 99 – 63 = </a:t>
            </a:r>
            <a:r>
              <a:rPr lang="de-DE" sz="2400" dirty="0" smtClean="0">
                <a:solidFill>
                  <a:srgbClr val="00B050"/>
                </a:solidFill>
              </a:rPr>
              <a:t>(+36) 	Guthaben </a:t>
            </a:r>
            <a:r>
              <a:rPr lang="de-DE" sz="2400" dirty="0" smtClean="0"/>
              <a:t>–</a:t>
            </a:r>
            <a:r>
              <a:rPr lang="de-DE" sz="2400" dirty="0" smtClean="0">
                <a:solidFill>
                  <a:srgbClr val="00B050"/>
                </a:solidFill>
              </a:rPr>
              <a:t> Guthaben</a:t>
            </a: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00B050"/>
                </a:solidFill>
              </a:rPr>
              <a:t>(+98)</a:t>
            </a:r>
            <a:r>
              <a:rPr lang="de-DE" sz="2400" dirty="0" smtClean="0"/>
              <a:t> – </a:t>
            </a:r>
            <a:r>
              <a:rPr lang="de-DE" sz="2400" dirty="0" smtClean="0">
                <a:solidFill>
                  <a:srgbClr val="00B050"/>
                </a:solidFill>
              </a:rPr>
              <a:t>(+99)</a:t>
            </a:r>
            <a:r>
              <a:rPr lang="de-DE" sz="2400" dirty="0" smtClean="0"/>
              <a:t> = 98 – 99 = </a:t>
            </a:r>
            <a:r>
              <a:rPr lang="de-DE" sz="2400" dirty="0" smtClean="0">
                <a:solidFill>
                  <a:srgbClr val="FF0000"/>
                </a:solidFill>
              </a:rPr>
              <a:t>(–1)	</a:t>
            </a:r>
            <a:r>
              <a:rPr lang="de-DE" sz="2400" dirty="0" smtClean="0">
                <a:solidFill>
                  <a:srgbClr val="00B050"/>
                </a:solidFill>
              </a:rPr>
              <a:t>Guthaben </a:t>
            </a:r>
            <a:r>
              <a:rPr lang="de-DE" sz="2400" dirty="0" smtClean="0"/>
              <a:t>–</a:t>
            </a:r>
            <a:r>
              <a:rPr lang="de-DE" sz="2400" dirty="0" smtClean="0">
                <a:solidFill>
                  <a:srgbClr val="00B050"/>
                </a:solidFill>
              </a:rPr>
              <a:t> Guthaben</a:t>
            </a:r>
          </a:p>
          <a:p>
            <a:pPr marL="400050" lvl="1" indent="0">
              <a:buNone/>
            </a:pPr>
            <a:endParaRPr lang="de-DE" sz="800" dirty="0" smtClean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FF0000"/>
                </a:solidFill>
              </a:rPr>
              <a:t>(–13)</a:t>
            </a:r>
            <a:r>
              <a:rPr lang="de-DE" sz="2400" dirty="0" smtClean="0">
                <a:solidFill>
                  <a:srgbClr val="00B050"/>
                </a:solidFill>
              </a:rPr>
              <a:t> </a:t>
            </a:r>
            <a:r>
              <a:rPr lang="de-DE" sz="2400" dirty="0" smtClean="0"/>
              <a:t>– </a:t>
            </a:r>
            <a:r>
              <a:rPr lang="de-DE" sz="2400" dirty="0" smtClean="0">
                <a:solidFill>
                  <a:srgbClr val="FF0000"/>
                </a:solidFill>
              </a:rPr>
              <a:t>(–18)</a:t>
            </a:r>
            <a:r>
              <a:rPr lang="de-DE" sz="2400" dirty="0" smtClean="0"/>
              <a:t> = –13 + 18 = </a:t>
            </a:r>
            <a:r>
              <a:rPr lang="de-DE" sz="2400" dirty="0" smtClean="0">
                <a:solidFill>
                  <a:srgbClr val="00B050"/>
                </a:solidFill>
              </a:rPr>
              <a:t>(+5) </a:t>
            </a:r>
            <a:r>
              <a:rPr lang="de-DE" sz="2400" dirty="0" smtClean="0">
                <a:solidFill>
                  <a:srgbClr val="FF0000"/>
                </a:solidFill>
              </a:rPr>
              <a:t>	Schulden </a:t>
            </a:r>
            <a:r>
              <a:rPr lang="de-DE" sz="2400" dirty="0" smtClean="0"/>
              <a:t>–</a:t>
            </a:r>
            <a:r>
              <a:rPr lang="de-DE" sz="2400" dirty="0" smtClean="0">
                <a:solidFill>
                  <a:srgbClr val="FF0000"/>
                </a:solidFill>
              </a:rPr>
              <a:t> Schulden</a:t>
            </a: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FF0000"/>
                </a:solidFill>
              </a:rPr>
              <a:t>(–10)</a:t>
            </a:r>
            <a:r>
              <a:rPr lang="de-DE" sz="2400" dirty="0" smtClean="0">
                <a:solidFill>
                  <a:srgbClr val="00B050"/>
                </a:solidFill>
              </a:rPr>
              <a:t> </a:t>
            </a:r>
            <a:r>
              <a:rPr lang="de-DE" sz="2400" dirty="0" smtClean="0"/>
              <a:t>– </a:t>
            </a:r>
            <a:r>
              <a:rPr lang="de-DE" sz="2400" dirty="0" smtClean="0">
                <a:solidFill>
                  <a:srgbClr val="FF0000"/>
                </a:solidFill>
              </a:rPr>
              <a:t>(– 6)</a:t>
            </a:r>
            <a:r>
              <a:rPr lang="de-DE" sz="2400" dirty="0" smtClean="0"/>
              <a:t> = –10 + 6 = </a:t>
            </a:r>
            <a:r>
              <a:rPr lang="de-DE" sz="2400" dirty="0" smtClean="0">
                <a:solidFill>
                  <a:srgbClr val="FF0000"/>
                </a:solidFill>
              </a:rPr>
              <a:t>(–4)	Schulden </a:t>
            </a:r>
            <a:r>
              <a:rPr lang="de-DE" sz="2400" dirty="0" smtClean="0"/>
              <a:t>–</a:t>
            </a:r>
            <a:r>
              <a:rPr lang="de-DE" sz="2400" dirty="0" smtClean="0">
                <a:solidFill>
                  <a:srgbClr val="FF0000"/>
                </a:solidFill>
              </a:rPr>
              <a:t> Schulden</a:t>
            </a:r>
          </a:p>
          <a:p>
            <a:pPr marL="0" indent="0">
              <a:buNone/>
            </a:pPr>
            <a:endParaRPr lang="de-DE" sz="1200" dirty="0" smtClean="0">
              <a:solidFill>
                <a:srgbClr val="00B050"/>
              </a:solidFill>
            </a:endParaRP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00B050"/>
                </a:solidFill>
              </a:rPr>
              <a:t>(+10) </a:t>
            </a:r>
            <a:r>
              <a:rPr lang="de-DE" sz="2400" dirty="0" smtClean="0"/>
              <a:t>– </a:t>
            </a:r>
            <a:r>
              <a:rPr lang="de-DE" sz="2400" dirty="0" smtClean="0">
                <a:solidFill>
                  <a:srgbClr val="FF0000"/>
                </a:solidFill>
              </a:rPr>
              <a:t>(–13)</a:t>
            </a:r>
            <a:r>
              <a:rPr lang="de-DE" sz="2400" dirty="0" smtClean="0"/>
              <a:t> = 10 + 13 = </a:t>
            </a:r>
            <a:r>
              <a:rPr lang="de-DE" sz="2400" dirty="0" smtClean="0">
                <a:solidFill>
                  <a:srgbClr val="00B050"/>
                </a:solidFill>
              </a:rPr>
              <a:t>(+23) 	Guthaben </a:t>
            </a:r>
            <a:r>
              <a:rPr lang="de-DE" sz="2400" dirty="0" smtClean="0"/>
              <a:t>–</a:t>
            </a:r>
            <a:r>
              <a:rPr lang="de-DE" sz="2400" dirty="0" smtClean="0">
                <a:solidFill>
                  <a:srgbClr val="00B050"/>
                </a:solidFill>
              </a:rPr>
              <a:t> </a:t>
            </a:r>
            <a:r>
              <a:rPr lang="de-DE" sz="2400" dirty="0" smtClean="0">
                <a:solidFill>
                  <a:srgbClr val="FF0000"/>
                </a:solidFill>
              </a:rPr>
              <a:t>Schulden</a:t>
            </a: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FF0000"/>
                </a:solidFill>
              </a:rPr>
              <a:t>(–11)</a:t>
            </a:r>
            <a:r>
              <a:rPr lang="de-DE" sz="2400" dirty="0" smtClean="0">
                <a:solidFill>
                  <a:srgbClr val="00B050"/>
                </a:solidFill>
              </a:rPr>
              <a:t> </a:t>
            </a:r>
            <a:r>
              <a:rPr lang="de-DE" sz="2400" dirty="0" smtClean="0"/>
              <a:t>– </a:t>
            </a:r>
            <a:r>
              <a:rPr lang="de-DE" sz="2400" dirty="0" smtClean="0">
                <a:solidFill>
                  <a:srgbClr val="00B050"/>
                </a:solidFill>
              </a:rPr>
              <a:t>(+16)</a:t>
            </a:r>
            <a:r>
              <a:rPr lang="de-DE" sz="2400" dirty="0" smtClean="0"/>
              <a:t> = –11 – 16 = </a:t>
            </a:r>
            <a:r>
              <a:rPr lang="de-DE" sz="2400" dirty="0" smtClean="0">
                <a:solidFill>
                  <a:srgbClr val="FF0000"/>
                </a:solidFill>
              </a:rPr>
              <a:t>(–27) 	Schulden</a:t>
            </a:r>
            <a:r>
              <a:rPr lang="de-DE" sz="2400" dirty="0" smtClean="0">
                <a:solidFill>
                  <a:srgbClr val="00B050"/>
                </a:solidFill>
              </a:rPr>
              <a:t> </a:t>
            </a:r>
            <a:r>
              <a:rPr lang="de-DE" sz="2400" dirty="0" smtClean="0"/>
              <a:t>–</a:t>
            </a:r>
            <a:r>
              <a:rPr lang="de-DE" sz="2400" dirty="0" smtClean="0">
                <a:solidFill>
                  <a:srgbClr val="00B050"/>
                </a:solidFill>
              </a:rPr>
              <a:t> Guthaben</a:t>
            </a:r>
          </a:p>
        </p:txBody>
      </p:sp>
    </p:spTree>
    <p:extLst>
      <p:ext uri="{BB962C8B-B14F-4D97-AF65-F5344CB8AC3E}">
        <p14:creationId xmlns:p14="http://schemas.microsoft.com/office/powerpoint/2010/main" val="4201363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676456" cy="706090"/>
          </a:xfrm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de-DE" dirty="0" smtClean="0">
                <a:solidFill>
                  <a:schemeClr val="bg1"/>
                </a:solidFill>
              </a:rPr>
              <a:t>Multiplikation rationaler Zahlen (1)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47260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Aufgabe:</a:t>
            </a:r>
          </a:p>
          <a:p>
            <a:pPr marL="400050" lvl="1" indent="0">
              <a:buNone/>
            </a:pPr>
            <a:r>
              <a:rPr lang="de-DE" sz="2400" dirty="0" smtClean="0"/>
              <a:t>Lea hat bei 3 Spardosen, in denen jeweils 7 Euro sind.</a:t>
            </a:r>
            <a:br>
              <a:rPr lang="de-DE" sz="2400" dirty="0" smtClean="0"/>
            </a:br>
            <a:r>
              <a:rPr lang="de-DE" sz="2400" dirty="0" smtClean="0"/>
              <a:t>Wie viele Euro hat sie insgesamt?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Rechnung:</a:t>
            </a: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00B050"/>
                </a:solidFill>
              </a:rPr>
              <a:t>(+3)</a:t>
            </a:r>
            <a:r>
              <a:rPr lang="de-DE" sz="2400" dirty="0" smtClean="0"/>
              <a:t> • </a:t>
            </a:r>
            <a:r>
              <a:rPr lang="de-DE" sz="2400" dirty="0" smtClean="0">
                <a:solidFill>
                  <a:srgbClr val="00B050"/>
                </a:solidFill>
              </a:rPr>
              <a:t>(+7)</a:t>
            </a:r>
            <a:r>
              <a:rPr lang="de-DE" sz="2400" dirty="0" smtClean="0"/>
              <a:t> = </a:t>
            </a:r>
            <a:r>
              <a:rPr lang="de-DE" sz="2400" dirty="0" smtClean="0">
                <a:solidFill>
                  <a:srgbClr val="00B050"/>
                </a:solidFill>
              </a:rPr>
              <a:t>(+21)</a:t>
            </a:r>
            <a:endParaRPr lang="de-DE" sz="2400" dirty="0" smtClean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endParaRPr lang="de-DE" sz="800" dirty="0" smtClean="0">
              <a:solidFill>
                <a:srgbClr val="00B05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Antwort:</a:t>
            </a:r>
          </a:p>
          <a:p>
            <a:pPr marL="400050" lvl="1" indent="0">
              <a:buNone/>
            </a:pPr>
            <a:r>
              <a:rPr lang="de-DE" sz="2400" dirty="0" smtClean="0"/>
              <a:t>Lea hat insgesamt 21 Euro in ihren Spardosen.</a:t>
            </a:r>
          </a:p>
        </p:txBody>
      </p:sp>
    </p:spTree>
    <p:extLst>
      <p:ext uri="{BB962C8B-B14F-4D97-AF65-F5344CB8AC3E}">
        <p14:creationId xmlns:p14="http://schemas.microsoft.com/office/powerpoint/2010/main" val="3853948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676456" cy="706090"/>
          </a:xfrm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de-DE" dirty="0" smtClean="0">
                <a:solidFill>
                  <a:schemeClr val="bg1"/>
                </a:solidFill>
              </a:rPr>
              <a:t>Multiplikation rationaler Zahlen (2)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47260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Aufgabe:</a:t>
            </a:r>
          </a:p>
          <a:p>
            <a:pPr marL="400050" lvl="1" indent="0">
              <a:buNone/>
            </a:pPr>
            <a:r>
              <a:rPr lang="de-DE" sz="2400" dirty="0" smtClean="0"/>
              <a:t>Steve hat bei 5 Freunden jeweils 6 Euro Schulden.</a:t>
            </a:r>
            <a:br>
              <a:rPr lang="de-DE" sz="2400" dirty="0" smtClean="0"/>
            </a:br>
            <a:r>
              <a:rPr lang="de-DE" sz="2400" dirty="0" smtClean="0"/>
              <a:t>Wie viele Schulden hat er insgesamt?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Rechnung:</a:t>
            </a: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00B050"/>
                </a:solidFill>
              </a:rPr>
              <a:t>(+5)</a:t>
            </a:r>
            <a:r>
              <a:rPr lang="de-DE" sz="2400" dirty="0" smtClean="0"/>
              <a:t> • </a:t>
            </a:r>
            <a:r>
              <a:rPr lang="de-DE" sz="2400" dirty="0" smtClean="0">
                <a:solidFill>
                  <a:srgbClr val="FF0000"/>
                </a:solidFill>
              </a:rPr>
              <a:t>(–6)</a:t>
            </a:r>
            <a:r>
              <a:rPr lang="de-DE" sz="2400" dirty="0" smtClean="0"/>
              <a:t> = </a:t>
            </a:r>
            <a:r>
              <a:rPr lang="de-DE" sz="2400" dirty="0" smtClean="0">
                <a:solidFill>
                  <a:srgbClr val="FF0000"/>
                </a:solidFill>
              </a:rPr>
              <a:t>(–30)</a:t>
            </a:r>
          </a:p>
          <a:p>
            <a:pPr marL="400050" lvl="1" indent="0">
              <a:buNone/>
            </a:pPr>
            <a:endParaRPr lang="de-DE" sz="800" dirty="0" smtClean="0">
              <a:solidFill>
                <a:srgbClr val="00B05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Antwort:</a:t>
            </a:r>
          </a:p>
          <a:p>
            <a:pPr marL="400050" lvl="1" indent="0">
              <a:buNone/>
            </a:pPr>
            <a:r>
              <a:rPr lang="de-DE" sz="2400" dirty="0" smtClean="0"/>
              <a:t>Steve hat insgesamt 30 Euro Schulden.</a:t>
            </a:r>
          </a:p>
        </p:txBody>
      </p:sp>
      <p:sp>
        <p:nvSpPr>
          <p:cNvPr id="4" name="Rechteckige Legende 3"/>
          <p:cNvSpPr/>
          <p:nvPr/>
        </p:nvSpPr>
        <p:spPr>
          <a:xfrm>
            <a:off x="4139952" y="2708920"/>
            <a:ext cx="4248472" cy="1224136"/>
          </a:xfrm>
          <a:prstGeom prst="wedgeRectCallout">
            <a:avLst>
              <a:gd name="adj1" fmla="val -70819"/>
              <a:gd name="adj2" fmla="val 306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Faktoren darf man vertauschen! Deshalb gilt auch:</a:t>
            </a:r>
          </a:p>
          <a:p>
            <a:pPr algn="ctr"/>
            <a:r>
              <a:rPr lang="de-DE" sz="2400" dirty="0" smtClean="0">
                <a:solidFill>
                  <a:schemeClr val="tx1"/>
                </a:solidFill>
              </a:rPr>
              <a:t>(</a:t>
            </a:r>
            <a:r>
              <a:rPr lang="de-DE" sz="2400" dirty="0" smtClean="0">
                <a:solidFill>
                  <a:schemeClr val="tx1"/>
                </a:solidFill>
              </a:rPr>
              <a:t>–</a:t>
            </a:r>
            <a:r>
              <a:rPr lang="de-DE" sz="2400" dirty="0" smtClean="0">
                <a:solidFill>
                  <a:schemeClr val="tx1"/>
                </a:solidFill>
              </a:rPr>
              <a:t>6) </a:t>
            </a:r>
            <a:r>
              <a:rPr lang="de-DE" sz="2400" dirty="0" smtClean="0"/>
              <a:t>•</a:t>
            </a:r>
            <a:r>
              <a:rPr lang="de-DE" sz="2400" dirty="0" smtClean="0">
                <a:solidFill>
                  <a:schemeClr val="tx1"/>
                </a:solidFill>
              </a:rPr>
              <a:t> (+5) = (</a:t>
            </a:r>
            <a:r>
              <a:rPr lang="de-DE" sz="2400" dirty="0" smtClean="0">
                <a:solidFill>
                  <a:schemeClr val="tx1"/>
                </a:solidFill>
              </a:rPr>
              <a:t>–</a:t>
            </a:r>
            <a:r>
              <a:rPr lang="de-DE" sz="2400" dirty="0" smtClean="0">
                <a:solidFill>
                  <a:schemeClr val="tx1"/>
                </a:solidFill>
              </a:rPr>
              <a:t>30)</a:t>
            </a:r>
          </a:p>
        </p:txBody>
      </p:sp>
    </p:spTree>
    <p:extLst>
      <p:ext uri="{BB962C8B-B14F-4D97-AF65-F5344CB8AC3E}">
        <p14:creationId xmlns:p14="http://schemas.microsoft.com/office/powerpoint/2010/main" val="18969898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676456" cy="706090"/>
          </a:xfrm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de-DE" dirty="0" smtClean="0">
                <a:solidFill>
                  <a:schemeClr val="bg1"/>
                </a:solidFill>
              </a:rPr>
              <a:t>Multiplikation rationaler Zahlen (3)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47260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Aufgabe:</a:t>
            </a:r>
          </a:p>
          <a:p>
            <a:pPr marL="400050" lvl="1" indent="0">
              <a:buNone/>
            </a:pPr>
            <a:r>
              <a:rPr lang="de-DE" sz="2400" dirty="0" smtClean="0"/>
              <a:t>Vanessa hat 4 Freunde, die ihr jeweils 5 Euro schulden.</a:t>
            </a:r>
            <a:br>
              <a:rPr lang="de-DE" sz="2400" dirty="0" smtClean="0"/>
            </a:br>
            <a:r>
              <a:rPr lang="de-DE" sz="2400" dirty="0" smtClean="0"/>
              <a:t>Sie zahlen ihre Schulden </a:t>
            </a:r>
            <a:r>
              <a:rPr lang="de-DE" sz="2400" dirty="0" smtClean="0">
                <a:solidFill>
                  <a:srgbClr val="0070C0"/>
                </a:solidFill>
              </a:rPr>
              <a:t>zurück</a:t>
            </a:r>
            <a:r>
              <a:rPr lang="de-DE" sz="2400" dirty="0" smtClean="0"/>
              <a:t>.</a:t>
            </a:r>
            <a:br>
              <a:rPr lang="de-DE" sz="2400" dirty="0" smtClean="0"/>
            </a:br>
            <a:r>
              <a:rPr lang="de-DE" sz="2400" dirty="0" smtClean="0"/>
              <a:t>Wie viele Geld bekommt Vanessa insgesamt?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Rechnung:</a:t>
            </a: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FF0000"/>
                </a:solidFill>
              </a:rPr>
              <a:t>(</a:t>
            </a:r>
            <a:r>
              <a:rPr lang="de-DE" sz="2400" dirty="0" smtClean="0">
                <a:solidFill>
                  <a:srgbClr val="0070C0"/>
                </a:solidFill>
              </a:rPr>
              <a:t>–</a:t>
            </a:r>
            <a:r>
              <a:rPr lang="de-DE" sz="2400" dirty="0" smtClean="0">
                <a:solidFill>
                  <a:srgbClr val="FF0000"/>
                </a:solidFill>
              </a:rPr>
              <a:t>4)</a:t>
            </a:r>
            <a:r>
              <a:rPr lang="de-DE" sz="2400" dirty="0" smtClean="0"/>
              <a:t> • </a:t>
            </a:r>
            <a:r>
              <a:rPr lang="de-DE" sz="2400" dirty="0" smtClean="0">
                <a:solidFill>
                  <a:srgbClr val="FF0000"/>
                </a:solidFill>
              </a:rPr>
              <a:t>(–5)</a:t>
            </a:r>
            <a:r>
              <a:rPr lang="de-DE" sz="2400" dirty="0" smtClean="0"/>
              <a:t> = </a:t>
            </a:r>
            <a:r>
              <a:rPr lang="de-DE" sz="2400" dirty="0" smtClean="0">
                <a:solidFill>
                  <a:srgbClr val="00B050"/>
                </a:solidFill>
              </a:rPr>
              <a:t>(+20)</a:t>
            </a:r>
          </a:p>
          <a:p>
            <a:pPr marL="400050" lvl="1" indent="0">
              <a:buNone/>
            </a:pPr>
            <a:endParaRPr lang="de-DE" sz="800" dirty="0" smtClean="0">
              <a:solidFill>
                <a:srgbClr val="00B05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Antwort:</a:t>
            </a:r>
          </a:p>
          <a:p>
            <a:pPr marL="400050" lvl="1" indent="0">
              <a:buNone/>
            </a:pPr>
            <a:r>
              <a:rPr lang="de-DE" sz="2400" dirty="0" smtClean="0"/>
              <a:t>Vanessa bekommt insgesamt 20 Euro.</a:t>
            </a:r>
          </a:p>
        </p:txBody>
      </p:sp>
    </p:spTree>
    <p:extLst>
      <p:ext uri="{BB962C8B-B14F-4D97-AF65-F5344CB8AC3E}">
        <p14:creationId xmlns:p14="http://schemas.microsoft.com/office/powerpoint/2010/main" val="4128457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676456" cy="706090"/>
          </a:xfrm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de-DE" dirty="0" smtClean="0">
                <a:solidFill>
                  <a:schemeClr val="bg1"/>
                </a:solidFill>
              </a:rPr>
              <a:t>Addition rationaler Zahlen (1)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47260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Aufgabe:</a:t>
            </a:r>
          </a:p>
          <a:p>
            <a:pPr marL="400050" lvl="1" indent="0">
              <a:buNone/>
            </a:pPr>
            <a:r>
              <a:rPr lang="de-DE" sz="2400" dirty="0" smtClean="0"/>
              <a:t>Moritz hat zwei Spardosen. </a:t>
            </a:r>
            <a:br>
              <a:rPr lang="de-DE" sz="2400" dirty="0" smtClean="0"/>
            </a:br>
            <a:r>
              <a:rPr lang="de-DE" sz="2400" dirty="0" smtClean="0"/>
              <a:t>In einer Dose hat er 15 Euro, </a:t>
            </a:r>
            <a:br>
              <a:rPr lang="de-DE" sz="2400" dirty="0" smtClean="0"/>
            </a:br>
            <a:r>
              <a:rPr lang="de-DE" sz="2400" dirty="0" smtClean="0"/>
              <a:t>in der anderen hat er 10 Euro.</a:t>
            </a:r>
            <a:br>
              <a:rPr lang="de-DE" sz="2400" dirty="0" smtClean="0"/>
            </a:br>
            <a:r>
              <a:rPr lang="de-DE" sz="2400" dirty="0" smtClean="0"/>
              <a:t>Wie viel Geld hat er gespart?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Rechnung:</a:t>
            </a: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00B050"/>
                </a:solidFill>
              </a:rPr>
              <a:t>(+15)</a:t>
            </a:r>
            <a:r>
              <a:rPr lang="de-DE" sz="2400" dirty="0" smtClean="0"/>
              <a:t> + </a:t>
            </a:r>
            <a:r>
              <a:rPr lang="de-DE" sz="2400" dirty="0" smtClean="0">
                <a:solidFill>
                  <a:srgbClr val="00B050"/>
                </a:solidFill>
              </a:rPr>
              <a:t>(+10)</a:t>
            </a:r>
            <a:r>
              <a:rPr lang="de-DE" sz="2400" dirty="0" smtClean="0"/>
              <a:t> = 15 + 10 = </a:t>
            </a:r>
            <a:r>
              <a:rPr lang="de-DE" sz="2400" dirty="0" smtClean="0">
                <a:solidFill>
                  <a:srgbClr val="00B050"/>
                </a:solidFill>
              </a:rPr>
              <a:t>(+25)</a:t>
            </a:r>
          </a:p>
          <a:p>
            <a:pPr marL="400050" lvl="1" indent="0">
              <a:buNone/>
            </a:pPr>
            <a:endParaRPr lang="de-DE" sz="800" dirty="0" smtClean="0">
              <a:solidFill>
                <a:srgbClr val="7030A0"/>
              </a:solidFill>
            </a:endParaRP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7030A0"/>
                </a:solidFill>
              </a:rPr>
              <a:t>„Addiert man Guthaben zu Guthaben, </a:t>
            </a:r>
            <a:br>
              <a:rPr lang="de-DE" sz="2400" dirty="0" smtClean="0">
                <a:solidFill>
                  <a:srgbClr val="7030A0"/>
                </a:solidFill>
              </a:rPr>
            </a:br>
            <a:r>
              <a:rPr lang="de-DE" sz="2400" dirty="0" smtClean="0">
                <a:solidFill>
                  <a:srgbClr val="7030A0"/>
                </a:solidFill>
              </a:rPr>
              <a:t>ergibt das noch mehr Guthaben!“</a:t>
            </a:r>
            <a:endParaRPr lang="de-DE" sz="2400" dirty="0" smtClean="0">
              <a:solidFill>
                <a:srgbClr val="00B05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Antwort:</a:t>
            </a:r>
          </a:p>
          <a:p>
            <a:pPr marL="400050" lvl="1" indent="0">
              <a:buNone/>
            </a:pPr>
            <a:r>
              <a:rPr lang="de-DE" sz="2400" dirty="0" smtClean="0"/>
              <a:t>Moritz hat 25 Euro gespart.</a:t>
            </a:r>
          </a:p>
        </p:txBody>
      </p:sp>
      <p:sp>
        <p:nvSpPr>
          <p:cNvPr id="4" name="Rechteckige Legende 3"/>
          <p:cNvSpPr/>
          <p:nvPr/>
        </p:nvSpPr>
        <p:spPr>
          <a:xfrm>
            <a:off x="4788024" y="2492896"/>
            <a:ext cx="3384376" cy="1008112"/>
          </a:xfrm>
          <a:prstGeom prst="wedgeRectCallout">
            <a:avLst>
              <a:gd name="adj1" fmla="val -54325"/>
              <a:gd name="adj2" fmla="val 96383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Guthaben wir mit einem Plus geschrieben!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2193394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676456" cy="706090"/>
          </a:xfrm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de-DE" dirty="0" smtClean="0">
                <a:solidFill>
                  <a:schemeClr val="bg1"/>
                </a:solidFill>
              </a:rPr>
              <a:t>Multiplikation rationaler Zahlen (4)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052736"/>
            <a:ext cx="8748464" cy="547260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Alle Multiplikationen auf einen Blick </a:t>
            </a: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:</a:t>
            </a: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00B050"/>
                </a:solidFill>
              </a:rPr>
              <a:t>(+3)</a:t>
            </a:r>
            <a:r>
              <a:rPr lang="de-DE" sz="2400" dirty="0" smtClean="0"/>
              <a:t> • </a:t>
            </a:r>
            <a:r>
              <a:rPr lang="de-DE" sz="2400" dirty="0" smtClean="0">
                <a:solidFill>
                  <a:srgbClr val="00B050"/>
                </a:solidFill>
              </a:rPr>
              <a:t>(+7)</a:t>
            </a:r>
            <a:r>
              <a:rPr lang="de-DE" sz="2400" dirty="0" smtClean="0"/>
              <a:t> = </a:t>
            </a:r>
            <a:r>
              <a:rPr lang="de-DE" sz="2400" dirty="0" smtClean="0">
                <a:solidFill>
                  <a:srgbClr val="00B050"/>
                </a:solidFill>
              </a:rPr>
              <a:t>(+21) 	   Plus </a:t>
            </a:r>
            <a:r>
              <a:rPr lang="de-DE" sz="2400" dirty="0" smtClean="0"/>
              <a:t>mal</a:t>
            </a:r>
            <a:r>
              <a:rPr lang="de-DE" sz="2400" dirty="0" smtClean="0">
                <a:solidFill>
                  <a:srgbClr val="00B050"/>
                </a:solidFill>
              </a:rPr>
              <a:t> Plus </a:t>
            </a:r>
            <a:r>
              <a:rPr lang="de-DE" sz="2400" dirty="0" smtClean="0"/>
              <a:t>gleich</a:t>
            </a:r>
            <a:r>
              <a:rPr lang="de-DE" sz="2400" dirty="0" smtClean="0">
                <a:solidFill>
                  <a:srgbClr val="00B050"/>
                </a:solidFill>
              </a:rPr>
              <a:t> Plus</a:t>
            </a:r>
            <a:r>
              <a:rPr lang="de-DE" sz="2400" dirty="0" smtClean="0"/>
              <a:t>.</a:t>
            </a: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FF0000"/>
                </a:solidFill>
              </a:rPr>
              <a:t>(</a:t>
            </a:r>
            <a:r>
              <a:rPr lang="de-DE" sz="2400" dirty="0" smtClean="0">
                <a:solidFill>
                  <a:srgbClr val="0070C0"/>
                </a:solidFill>
              </a:rPr>
              <a:t>–</a:t>
            </a:r>
            <a:r>
              <a:rPr lang="de-DE" sz="2400" dirty="0" smtClean="0">
                <a:solidFill>
                  <a:srgbClr val="FF0000"/>
                </a:solidFill>
              </a:rPr>
              <a:t>4)</a:t>
            </a:r>
            <a:r>
              <a:rPr lang="de-DE" sz="2400" dirty="0" smtClean="0"/>
              <a:t> • </a:t>
            </a:r>
            <a:r>
              <a:rPr lang="de-DE" sz="2400" dirty="0" smtClean="0">
                <a:solidFill>
                  <a:srgbClr val="FF0000"/>
                </a:solidFill>
              </a:rPr>
              <a:t>(–5)</a:t>
            </a:r>
            <a:r>
              <a:rPr lang="de-DE" sz="2400" dirty="0" smtClean="0"/>
              <a:t> = </a:t>
            </a:r>
            <a:r>
              <a:rPr lang="de-DE" sz="2400" dirty="0" smtClean="0">
                <a:solidFill>
                  <a:srgbClr val="00B050"/>
                </a:solidFill>
              </a:rPr>
              <a:t>(+20) 	   </a:t>
            </a:r>
            <a:r>
              <a:rPr lang="de-DE" sz="2400" dirty="0" smtClean="0">
                <a:solidFill>
                  <a:srgbClr val="FF0000"/>
                </a:solidFill>
              </a:rPr>
              <a:t>Minus</a:t>
            </a:r>
            <a:r>
              <a:rPr lang="de-DE" sz="2400" dirty="0" smtClean="0">
                <a:solidFill>
                  <a:srgbClr val="00B050"/>
                </a:solidFill>
              </a:rPr>
              <a:t> </a:t>
            </a:r>
            <a:r>
              <a:rPr lang="de-DE" sz="2400" dirty="0" smtClean="0"/>
              <a:t>mal</a:t>
            </a:r>
            <a:r>
              <a:rPr lang="de-DE" sz="2400" dirty="0" smtClean="0">
                <a:solidFill>
                  <a:srgbClr val="00B050"/>
                </a:solidFill>
              </a:rPr>
              <a:t> </a:t>
            </a:r>
            <a:r>
              <a:rPr lang="de-DE" sz="2400" dirty="0" smtClean="0">
                <a:solidFill>
                  <a:srgbClr val="FF0000"/>
                </a:solidFill>
              </a:rPr>
              <a:t>Minus</a:t>
            </a:r>
            <a:r>
              <a:rPr lang="de-DE" sz="2400" dirty="0" smtClean="0">
                <a:solidFill>
                  <a:srgbClr val="00B050"/>
                </a:solidFill>
              </a:rPr>
              <a:t> </a:t>
            </a:r>
            <a:r>
              <a:rPr lang="de-DE" sz="2400" dirty="0" smtClean="0"/>
              <a:t>gleich</a:t>
            </a:r>
            <a:r>
              <a:rPr lang="de-DE" sz="2400" dirty="0" smtClean="0">
                <a:solidFill>
                  <a:srgbClr val="00B050"/>
                </a:solidFill>
              </a:rPr>
              <a:t> Plus</a:t>
            </a:r>
            <a:r>
              <a:rPr lang="de-DE" sz="2400" dirty="0" smtClean="0"/>
              <a:t>.</a:t>
            </a:r>
          </a:p>
          <a:p>
            <a:pPr marL="400050" lvl="1" indent="0">
              <a:buNone/>
            </a:pPr>
            <a:endParaRPr lang="de-DE" sz="800" dirty="0" smtClean="0">
              <a:solidFill>
                <a:srgbClr val="00B050"/>
              </a:solidFill>
            </a:endParaRP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7030A0"/>
                </a:solidFill>
              </a:rPr>
              <a:t>„Multipliziert man zwei Zahlen mit gleichen Vorzeichen, </a:t>
            </a:r>
            <a:br>
              <a:rPr lang="de-DE" sz="2400" dirty="0" smtClean="0">
                <a:solidFill>
                  <a:srgbClr val="7030A0"/>
                </a:solidFill>
              </a:rPr>
            </a:br>
            <a:r>
              <a:rPr lang="de-DE" sz="2400" dirty="0" smtClean="0">
                <a:solidFill>
                  <a:srgbClr val="7030A0"/>
                </a:solidFill>
              </a:rPr>
              <a:t>so ist das Ergebnis </a:t>
            </a:r>
            <a:r>
              <a:rPr lang="de-DE" sz="2400" dirty="0" smtClean="0">
                <a:solidFill>
                  <a:srgbClr val="00B050"/>
                </a:solidFill>
              </a:rPr>
              <a:t>positiv</a:t>
            </a:r>
            <a:r>
              <a:rPr lang="de-DE" sz="2400" dirty="0" smtClean="0">
                <a:solidFill>
                  <a:srgbClr val="7030A0"/>
                </a:solidFill>
              </a:rPr>
              <a:t>.“</a:t>
            </a:r>
            <a:endParaRPr lang="de-DE" sz="2400" dirty="0">
              <a:solidFill>
                <a:srgbClr val="00B050"/>
              </a:solidFill>
            </a:endParaRPr>
          </a:p>
          <a:p>
            <a:pPr marL="400050" lvl="1" indent="0">
              <a:buNone/>
            </a:pPr>
            <a:endParaRPr lang="de-DE" sz="800" dirty="0" smtClean="0">
              <a:solidFill>
                <a:srgbClr val="00B050"/>
              </a:solidFill>
            </a:endParaRP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00B050"/>
                </a:solidFill>
              </a:rPr>
              <a:t>(+5)</a:t>
            </a:r>
            <a:r>
              <a:rPr lang="de-DE" sz="2400" dirty="0" smtClean="0"/>
              <a:t> • </a:t>
            </a:r>
            <a:r>
              <a:rPr lang="de-DE" sz="2400" dirty="0" smtClean="0">
                <a:solidFill>
                  <a:srgbClr val="FF0000"/>
                </a:solidFill>
              </a:rPr>
              <a:t>(–6)</a:t>
            </a:r>
            <a:r>
              <a:rPr lang="de-DE" sz="2400" dirty="0" smtClean="0"/>
              <a:t> = </a:t>
            </a:r>
            <a:r>
              <a:rPr lang="de-DE" sz="2400" dirty="0" smtClean="0">
                <a:solidFill>
                  <a:srgbClr val="FF0000"/>
                </a:solidFill>
              </a:rPr>
              <a:t>(–30) 	   </a:t>
            </a:r>
            <a:r>
              <a:rPr lang="de-DE" sz="2400" dirty="0" smtClean="0">
                <a:solidFill>
                  <a:srgbClr val="00B050"/>
                </a:solidFill>
              </a:rPr>
              <a:t>Plus</a:t>
            </a:r>
            <a:r>
              <a:rPr lang="de-DE" sz="2400" dirty="0" smtClean="0">
                <a:solidFill>
                  <a:srgbClr val="FF0000"/>
                </a:solidFill>
              </a:rPr>
              <a:t> </a:t>
            </a:r>
            <a:r>
              <a:rPr lang="de-DE" sz="2400" dirty="0" smtClean="0"/>
              <a:t>mal</a:t>
            </a:r>
            <a:r>
              <a:rPr lang="de-DE" sz="2400" dirty="0" smtClean="0">
                <a:solidFill>
                  <a:srgbClr val="FF0000"/>
                </a:solidFill>
              </a:rPr>
              <a:t> Minus </a:t>
            </a:r>
            <a:r>
              <a:rPr lang="de-DE" sz="2400" dirty="0" smtClean="0"/>
              <a:t>gleich</a:t>
            </a:r>
            <a:r>
              <a:rPr lang="de-DE" sz="2400" dirty="0" smtClean="0">
                <a:solidFill>
                  <a:srgbClr val="FF0000"/>
                </a:solidFill>
              </a:rPr>
              <a:t> Minus</a:t>
            </a:r>
            <a:r>
              <a:rPr lang="de-DE" sz="2400" dirty="0" smtClean="0"/>
              <a:t>.</a:t>
            </a:r>
            <a:endParaRPr lang="de-DE" sz="2400" dirty="0" smtClean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FF0000"/>
                </a:solidFill>
              </a:rPr>
              <a:t>(–6)</a:t>
            </a:r>
            <a:r>
              <a:rPr lang="de-DE" sz="2400" dirty="0" smtClean="0">
                <a:solidFill>
                  <a:schemeClr val="tx1"/>
                </a:solidFill>
              </a:rPr>
              <a:t> </a:t>
            </a:r>
            <a:r>
              <a:rPr lang="de-DE" sz="2400" dirty="0" smtClean="0"/>
              <a:t>•</a:t>
            </a:r>
            <a:r>
              <a:rPr lang="de-DE" sz="2400" dirty="0" smtClean="0">
                <a:solidFill>
                  <a:schemeClr val="tx1"/>
                </a:solidFill>
              </a:rPr>
              <a:t> </a:t>
            </a:r>
            <a:r>
              <a:rPr lang="de-DE" sz="2400" dirty="0" smtClean="0">
                <a:solidFill>
                  <a:srgbClr val="00B050"/>
                </a:solidFill>
              </a:rPr>
              <a:t>(+5)</a:t>
            </a:r>
            <a:r>
              <a:rPr lang="de-DE" sz="2400" dirty="0" smtClean="0">
                <a:solidFill>
                  <a:schemeClr val="tx1"/>
                </a:solidFill>
              </a:rPr>
              <a:t> = </a:t>
            </a:r>
            <a:r>
              <a:rPr lang="de-DE" sz="2400" dirty="0" smtClean="0">
                <a:solidFill>
                  <a:srgbClr val="FF0000"/>
                </a:solidFill>
              </a:rPr>
              <a:t>(–30)</a:t>
            </a:r>
            <a:r>
              <a:rPr lang="de-DE" sz="2400" dirty="0" smtClean="0">
                <a:solidFill>
                  <a:schemeClr val="tx1"/>
                </a:solidFill>
              </a:rPr>
              <a:t> 	   </a:t>
            </a:r>
            <a:r>
              <a:rPr lang="de-DE" sz="2400" dirty="0" smtClean="0">
                <a:solidFill>
                  <a:srgbClr val="FF0000"/>
                </a:solidFill>
              </a:rPr>
              <a:t>Minus</a:t>
            </a:r>
            <a:r>
              <a:rPr lang="de-DE" sz="2400" dirty="0" smtClean="0">
                <a:solidFill>
                  <a:schemeClr val="tx1"/>
                </a:solidFill>
              </a:rPr>
              <a:t> mal </a:t>
            </a:r>
            <a:r>
              <a:rPr lang="de-DE" sz="2400" dirty="0" smtClean="0">
                <a:solidFill>
                  <a:srgbClr val="00B050"/>
                </a:solidFill>
              </a:rPr>
              <a:t>Plus</a:t>
            </a:r>
            <a:r>
              <a:rPr lang="de-DE" sz="2400" dirty="0" smtClean="0">
                <a:solidFill>
                  <a:schemeClr val="tx1"/>
                </a:solidFill>
              </a:rPr>
              <a:t> gleich </a:t>
            </a:r>
            <a:r>
              <a:rPr lang="de-DE" sz="2400" dirty="0" smtClean="0">
                <a:solidFill>
                  <a:srgbClr val="FF0000"/>
                </a:solidFill>
              </a:rPr>
              <a:t>Minus</a:t>
            </a:r>
            <a:r>
              <a:rPr lang="de-DE" sz="2400" dirty="0" smtClean="0"/>
              <a:t>.</a:t>
            </a:r>
          </a:p>
          <a:p>
            <a:pPr marL="400050" lvl="1" indent="0">
              <a:buNone/>
            </a:pPr>
            <a:endParaRPr lang="de-DE" sz="800" dirty="0" smtClean="0">
              <a:solidFill>
                <a:srgbClr val="00B050"/>
              </a:solidFill>
            </a:endParaRP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7030A0"/>
                </a:solidFill>
              </a:rPr>
              <a:t>„Multipliziert man zwei Zahlen mit unterschiedlichen Vorzeichen, </a:t>
            </a:r>
            <a:br>
              <a:rPr lang="de-DE" sz="2400" dirty="0" smtClean="0">
                <a:solidFill>
                  <a:srgbClr val="7030A0"/>
                </a:solidFill>
              </a:rPr>
            </a:br>
            <a:r>
              <a:rPr lang="de-DE" sz="2400" dirty="0" smtClean="0">
                <a:solidFill>
                  <a:srgbClr val="7030A0"/>
                </a:solidFill>
              </a:rPr>
              <a:t>so ist das Ergebnis </a:t>
            </a:r>
            <a:r>
              <a:rPr lang="de-DE" sz="2400" dirty="0" smtClean="0">
                <a:solidFill>
                  <a:srgbClr val="FF0000"/>
                </a:solidFill>
              </a:rPr>
              <a:t>negativ</a:t>
            </a:r>
            <a:r>
              <a:rPr lang="de-DE" sz="2400" dirty="0" smtClean="0">
                <a:solidFill>
                  <a:srgbClr val="7030A0"/>
                </a:solidFill>
              </a:rPr>
              <a:t>.“</a:t>
            </a:r>
            <a:endParaRPr lang="de-DE" sz="2400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3552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>
          <a:xfrm>
            <a:off x="1043608" y="3717032"/>
            <a:ext cx="864096" cy="4320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1043608" y="2996952"/>
            <a:ext cx="1512168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1043608" y="3068960"/>
            <a:ext cx="756084" cy="4320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1043608" y="2348880"/>
            <a:ext cx="1512168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1043608" y="2429272"/>
            <a:ext cx="720080" cy="43204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27584" y="1844824"/>
            <a:ext cx="1368152" cy="43204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676456" cy="706090"/>
          </a:xfrm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de-DE" dirty="0" smtClean="0">
                <a:solidFill>
                  <a:schemeClr val="bg1"/>
                </a:solidFill>
              </a:rPr>
              <a:t>Multiplikation rationaler Zahlen (5)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052736"/>
            <a:ext cx="8748464" cy="547260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Weiterführende Aufgaben: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rgbClr val="00B050"/>
                </a:solidFill>
              </a:rPr>
              <a:t>(+3)</a:t>
            </a:r>
            <a:r>
              <a:rPr lang="de-DE" sz="2400" dirty="0" smtClean="0"/>
              <a:t> • </a:t>
            </a:r>
            <a:r>
              <a:rPr lang="de-DE" sz="2400" dirty="0" smtClean="0">
                <a:solidFill>
                  <a:srgbClr val="FF0000"/>
                </a:solidFill>
              </a:rPr>
              <a:t>(–4)</a:t>
            </a:r>
            <a:r>
              <a:rPr lang="de-DE" sz="2400" dirty="0" smtClean="0"/>
              <a:t> • </a:t>
            </a:r>
            <a:r>
              <a:rPr lang="de-DE" sz="2400" dirty="0" smtClean="0">
                <a:solidFill>
                  <a:srgbClr val="00B050"/>
                </a:solidFill>
              </a:rPr>
              <a:t>(+7)</a:t>
            </a:r>
            <a:r>
              <a:rPr lang="de-DE" sz="2400" dirty="0" smtClean="0">
                <a:solidFill>
                  <a:srgbClr val="FF0000"/>
                </a:solidFill>
              </a:rPr>
              <a:t> </a:t>
            </a:r>
            <a:r>
              <a:rPr lang="de-DE" sz="2400" dirty="0" smtClean="0"/>
              <a:t>• </a:t>
            </a:r>
            <a:r>
              <a:rPr lang="de-DE" sz="2400" dirty="0" smtClean="0">
                <a:solidFill>
                  <a:srgbClr val="FF0000"/>
                </a:solidFill>
              </a:rPr>
              <a:t>(–2)	</a:t>
            </a:r>
            <a:r>
              <a:rPr lang="de-DE" sz="2400" dirty="0" smtClean="0">
                <a:solidFill>
                  <a:srgbClr val="00B050"/>
                </a:solidFill>
              </a:rPr>
              <a:t> 	</a:t>
            </a:r>
            <a:r>
              <a:rPr lang="de-DE" sz="2400" dirty="0" smtClean="0">
                <a:solidFill>
                  <a:srgbClr val="FF0000"/>
                </a:solidFill>
              </a:rPr>
              <a:t>(–3)</a:t>
            </a:r>
            <a:r>
              <a:rPr lang="de-DE" sz="2400" dirty="0" smtClean="0"/>
              <a:t> • </a:t>
            </a:r>
            <a:r>
              <a:rPr lang="de-DE" sz="2400" dirty="0" smtClean="0">
                <a:solidFill>
                  <a:srgbClr val="FF0000"/>
                </a:solidFill>
              </a:rPr>
              <a:t>(–4)</a:t>
            </a:r>
            <a:r>
              <a:rPr lang="de-DE" sz="2400" dirty="0" smtClean="0"/>
              <a:t> • </a:t>
            </a:r>
            <a:r>
              <a:rPr lang="de-DE" sz="2400" dirty="0" smtClean="0">
                <a:solidFill>
                  <a:srgbClr val="00B050"/>
                </a:solidFill>
              </a:rPr>
              <a:t>(+7)</a:t>
            </a:r>
            <a:r>
              <a:rPr lang="de-DE" sz="2400" dirty="0" smtClean="0">
                <a:solidFill>
                  <a:srgbClr val="FF0000"/>
                </a:solidFill>
              </a:rPr>
              <a:t> </a:t>
            </a:r>
            <a:r>
              <a:rPr lang="de-DE" sz="2400" dirty="0" smtClean="0"/>
              <a:t>• </a:t>
            </a:r>
            <a:r>
              <a:rPr lang="de-DE" sz="2400" dirty="0" smtClean="0">
                <a:solidFill>
                  <a:srgbClr val="FF0000"/>
                </a:solidFill>
              </a:rPr>
              <a:t>(–2)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de-DE" sz="2400" dirty="0" smtClean="0"/>
              <a:t>=</a:t>
            </a:r>
            <a:r>
              <a:rPr lang="de-DE" sz="2400" dirty="0" smtClean="0">
                <a:solidFill>
                  <a:srgbClr val="FF0000"/>
                </a:solidFill>
              </a:rPr>
              <a:t> (</a:t>
            </a:r>
            <a:r>
              <a:rPr lang="de-DE" sz="2400" dirty="0" smtClean="0">
                <a:solidFill>
                  <a:srgbClr val="FF0000"/>
                </a:solidFill>
              </a:rPr>
              <a:t>–</a:t>
            </a:r>
            <a:r>
              <a:rPr lang="de-DE" sz="2400" dirty="0" smtClean="0">
                <a:solidFill>
                  <a:srgbClr val="FF0000"/>
                </a:solidFill>
              </a:rPr>
              <a:t>12)</a:t>
            </a:r>
            <a:r>
              <a:rPr lang="de-DE" sz="2400" dirty="0" smtClean="0"/>
              <a:t> • </a:t>
            </a:r>
            <a:r>
              <a:rPr lang="de-DE" sz="2400" dirty="0" smtClean="0">
                <a:solidFill>
                  <a:srgbClr val="00B050"/>
                </a:solidFill>
              </a:rPr>
              <a:t>(+7)</a:t>
            </a:r>
            <a:r>
              <a:rPr lang="de-DE" sz="2400" dirty="0" smtClean="0">
                <a:solidFill>
                  <a:srgbClr val="FF0000"/>
                </a:solidFill>
              </a:rPr>
              <a:t> </a:t>
            </a:r>
            <a:r>
              <a:rPr lang="de-DE" sz="2400" dirty="0" smtClean="0"/>
              <a:t>• </a:t>
            </a:r>
            <a:r>
              <a:rPr lang="de-DE" sz="2400" dirty="0" smtClean="0">
                <a:solidFill>
                  <a:srgbClr val="FF0000"/>
                </a:solidFill>
              </a:rPr>
              <a:t>(–2)		</a:t>
            </a:r>
            <a:r>
              <a:rPr lang="de-DE" sz="2400" dirty="0" smtClean="0"/>
              <a:t>=</a:t>
            </a:r>
            <a:r>
              <a:rPr lang="de-DE" sz="2400" dirty="0" smtClean="0">
                <a:solidFill>
                  <a:srgbClr val="FF0000"/>
                </a:solidFill>
              </a:rPr>
              <a:t> </a:t>
            </a:r>
            <a:r>
              <a:rPr lang="de-DE" sz="2400" dirty="0" smtClean="0">
                <a:solidFill>
                  <a:srgbClr val="00B050"/>
                </a:solidFill>
              </a:rPr>
              <a:t>(+12)</a:t>
            </a:r>
            <a:r>
              <a:rPr lang="de-DE" sz="2400" dirty="0" smtClean="0"/>
              <a:t> • </a:t>
            </a:r>
            <a:r>
              <a:rPr lang="de-DE" sz="2400" dirty="0" smtClean="0">
                <a:solidFill>
                  <a:srgbClr val="00B050"/>
                </a:solidFill>
              </a:rPr>
              <a:t>(+7)</a:t>
            </a:r>
            <a:r>
              <a:rPr lang="de-DE" sz="2400" dirty="0" smtClean="0">
                <a:solidFill>
                  <a:srgbClr val="FF0000"/>
                </a:solidFill>
              </a:rPr>
              <a:t> </a:t>
            </a:r>
            <a:r>
              <a:rPr lang="de-DE" sz="2400" dirty="0" smtClean="0"/>
              <a:t>• </a:t>
            </a:r>
            <a:r>
              <a:rPr lang="de-DE" sz="2400" dirty="0" smtClean="0">
                <a:solidFill>
                  <a:srgbClr val="FF0000"/>
                </a:solidFill>
              </a:rPr>
              <a:t>(–2)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de-DE" sz="2400" dirty="0" smtClean="0"/>
              <a:t>=</a:t>
            </a:r>
            <a:r>
              <a:rPr lang="de-DE" sz="2400" dirty="0" smtClean="0">
                <a:solidFill>
                  <a:srgbClr val="FF0000"/>
                </a:solidFill>
              </a:rPr>
              <a:t> </a:t>
            </a:r>
            <a:r>
              <a:rPr lang="de-DE" sz="2400" dirty="0" smtClean="0">
                <a:solidFill>
                  <a:srgbClr val="FF0000"/>
                </a:solidFill>
              </a:rPr>
              <a:t>(–84)</a:t>
            </a:r>
            <a:r>
              <a:rPr lang="de-DE" sz="2400" dirty="0" smtClean="0"/>
              <a:t> • </a:t>
            </a:r>
            <a:r>
              <a:rPr lang="de-DE" sz="2400" dirty="0" smtClean="0">
                <a:solidFill>
                  <a:srgbClr val="FF0000"/>
                </a:solidFill>
              </a:rPr>
              <a:t>(–2)			</a:t>
            </a:r>
            <a:r>
              <a:rPr lang="de-DE" sz="2400" dirty="0" smtClean="0"/>
              <a:t>=</a:t>
            </a:r>
            <a:r>
              <a:rPr lang="de-DE" sz="2400" dirty="0" smtClean="0">
                <a:solidFill>
                  <a:srgbClr val="FF0000"/>
                </a:solidFill>
              </a:rPr>
              <a:t> </a:t>
            </a:r>
            <a:r>
              <a:rPr lang="de-DE" sz="2400" dirty="0" smtClean="0">
                <a:solidFill>
                  <a:srgbClr val="00B050"/>
                </a:solidFill>
              </a:rPr>
              <a:t>(+84) </a:t>
            </a:r>
            <a:r>
              <a:rPr lang="de-DE" sz="2400" dirty="0" smtClean="0"/>
              <a:t>• </a:t>
            </a:r>
            <a:r>
              <a:rPr lang="de-DE" sz="2400" dirty="0" smtClean="0">
                <a:solidFill>
                  <a:srgbClr val="FF0000"/>
                </a:solidFill>
              </a:rPr>
              <a:t>(–2)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de-DE" sz="2400" dirty="0" smtClean="0"/>
              <a:t>=</a:t>
            </a:r>
            <a:r>
              <a:rPr lang="de-DE" sz="2400" dirty="0" smtClean="0">
                <a:solidFill>
                  <a:srgbClr val="FF0000"/>
                </a:solidFill>
              </a:rPr>
              <a:t> </a:t>
            </a:r>
            <a:r>
              <a:rPr lang="de-DE" sz="2400" dirty="0" smtClean="0">
                <a:solidFill>
                  <a:srgbClr val="00B050"/>
                </a:solidFill>
              </a:rPr>
              <a:t>(+168)				</a:t>
            </a:r>
            <a:r>
              <a:rPr lang="de-DE" sz="2400" dirty="0" smtClean="0"/>
              <a:t>=</a:t>
            </a:r>
            <a:r>
              <a:rPr lang="de-DE" sz="2400" dirty="0" smtClean="0">
                <a:solidFill>
                  <a:srgbClr val="FF0000"/>
                </a:solidFill>
              </a:rPr>
              <a:t> (–168)</a:t>
            </a:r>
          </a:p>
          <a:p>
            <a:pPr marL="400050" lvl="1" indent="0">
              <a:lnSpc>
                <a:spcPct val="150000"/>
              </a:lnSpc>
              <a:buNone/>
            </a:pPr>
            <a:endParaRPr lang="de-DE" sz="2400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1896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676456" cy="706090"/>
          </a:xfrm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de-DE" dirty="0" smtClean="0">
                <a:solidFill>
                  <a:schemeClr val="bg1"/>
                </a:solidFill>
              </a:rPr>
              <a:t>Division rationaler Zahlen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052736"/>
            <a:ext cx="8640960" cy="547260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Weiterführende Überlegung:</a:t>
            </a:r>
          </a:p>
          <a:p>
            <a:pPr marL="400050" lvl="1" indent="0">
              <a:buNone/>
            </a:pPr>
            <a:r>
              <a:rPr lang="de-DE" sz="2400" dirty="0" smtClean="0"/>
              <a:t>Die Division ist die Umkehrung der Multiplikation!</a:t>
            </a:r>
          </a:p>
          <a:p>
            <a:pPr marL="400050" lvl="1" indent="0">
              <a:buNone/>
            </a:pPr>
            <a:endParaRPr lang="de-DE" sz="800" dirty="0" smtClean="0"/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00B050"/>
                </a:solidFill>
              </a:rPr>
              <a:t>(+21)</a:t>
            </a:r>
            <a:r>
              <a:rPr lang="de-DE" sz="2400" dirty="0" smtClean="0"/>
              <a:t> : </a:t>
            </a:r>
            <a:r>
              <a:rPr lang="de-DE" sz="2400" dirty="0" smtClean="0">
                <a:solidFill>
                  <a:srgbClr val="00B050"/>
                </a:solidFill>
              </a:rPr>
              <a:t>(+7)</a:t>
            </a:r>
            <a:r>
              <a:rPr lang="de-DE" sz="2400" dirty="0" smtClean="0"/>
              <a:t> = </a:t>
            </a:r>
            <a:r>
              <a:rPr lang="de-DE" sz="2400" dirty="0" smtClean="0">
                <a:solidFill>
                  <a:srgbClr val="00B050"/>
                </a:solidFill>
              </a:rPr>
              <a:t>(+3)</a:t>
            </a:r>
            <a:r>
              <a:rPr lang="de-DE" sz="2400" dirty="0" smtClean="0"/>
              <a:t>, denn </a:t>
            </a:r>
            <a:r>
              <a:rPr lang="de-DE" sz="2400" dirty="0" smtClean="0">
                <a:solidFill>
                  <a:srgbClr val="00B050"/>
                </a:solidFill>
              </a:rPr>
              <a:t>(+3)</a:t>
            </a:r>
            <a:r>
              <a:rPr lang="de-DE" sz="2400" dirty="0" smtClean="0"/>
              <a:t> • </a:t>
            </a:r>
            <a:r>
              <a:rPr lang="de-DE" sz="2400" dirty="0" smtClean="0">
                <a:solidFill>
                  <a:srgbClr val="00B050"/>
                </a:solidFill>
              </a:rPr>
              <a:t>(+7)</a:t>
            </a:r>
            <a:r>
              <a:rPr lang="de-DE" sz="2400" dirty="0" smtClean="0"/>
              <a:t> = </a:t>
            </a:r>
            <a:r>
              <a:rPr lang="de-DE" sz="2400" dirty="0" smtClean="0">
                <a:solidFill>
                  <a:srgbClr val="00B050"/>
                </a:solidFill>
              </a:rPr>
              <a:t>(+21)</a:t>
            </a: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FF0000"/>
                </a:solidFill>
              </a:rPr>
              <a:t>(–30) </a:t>
            </a:r>
            <a:r>
              <a:rPr lang="de-DE" sz="2400" dirty="0" smtClean="0"/>
              <a:t>:</a:t>
            </a:r>
            <a:r>
              <a:rPr lang="de-DE" sz="2400" dirty="0" smtClean="0">
                <a:solidFill>
                  <a:srgbClr val="FF0000"/>
                </a:solidFill>
              </a:rPr>
              <a:t> (–6)</a:t>
            </a:r>
            <a:r>
              <a:rPr lang="de-DE" sz="2400" dirty="0" smtClean="0"/>
              <a:t> = </a:t>
            </a:r>
            <a:r>
              <a:rPr lang="de-DE" sz="2400" dirty="0" smtClean="0">
                <a:solidFill>
                  <a:srgbClr val="00B050"/>
                </a:solidFill>
              </a:rPr>
              <a:t>(+5)</a:t>
            </a:r>
            <a:r>
              <a:rPr lang="de-DE" sz="2400" dirty="0" smtClean="0"/>
              <a:t>, denn </a:t>
            </a:r>
            <a:r>
              <a:rPr lang="de-DE" sz="2400" dirty="0" smtClean="0">
                <a:solidFill>
                  <a:srgbClr val="00B050"/>
                </a:solidFill>
              </a:rPr>
              <a:t>(+5)</a:t>
            </a:r>
            <a:r>
              <a:rPr lang="de-DE" sz="2400" dirty="0" smtClean="0"/>
              <a:t> • </a:t>
            </a:r>
            <a:r>
              <a:rPr lang="de-DE" sz="2400" dirty="0" smtClean="0">
                <a:solidFill>
                  <a:srgbClr val="FF0000"/>
                </a:solidFill>
              </a:rPr>
              <a:t>(–6)</a:t>
            </a:r>
            <a:r>
              <a:rPr lang="de-DE" sz="2400" dirty="0" smtClean="0"/>
              <a:t> = </a:t>
            </a:r>
            <a:r>
              <a:rPr lang="de-DE" sz="2400" dirty="0" smtClean="0">
                <a:solidFill>
                  <a:srgbClr val="FF0000"/>
                </a:solidFill>
              </a:rPr>
              <a:t>(–30)</a:t>
            </a:r>
          </a:p>
          <a:p>
            <a:pPr marL="400050" lvl="1" indent="0">
              <a:buNone/>
            </a:pPr>
            <a:endParaRPr lang="de-DE" sz="800" dirty="0" smtClean="0">
              <a:solidFill>
                <a:srgbClr val="00B050"/>
              </a:solidFill>
            </a:endParaRP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7030A0"/>
                </a:solidFill>
              </a:rPr>
              <a:t>„Dividiert man zwei Zahlen mit gleichen Vorzeichen, </a:t>
            </a:r>
            <a:br>
              <a:rPr lang="de-DE" sz="2400" dirty="0" smtClean="0">
                <a:solidFill>
                  <a:srgbClr val="7030A0"/>
                </a:solidFill>
              </a:rPr>
            </a:br>
            <a:r>
              <a:rPr lang="de-DE" sz="2400" dirty="0" smtClean="0">
                <a:solidFill>
                  <a:srgbClr val="7030A0"/>
                </a:solidFill>
              </a:rPr>
              <a:t>so ist das Ergebnis </a:t>
            </a:r>
            <a:r>
              <a:rPr lang="de-DE" sz="2400" dirty="0" smtClean="0">
                <a:solidFill>
                  <a:srgbClr val="00B050"/>
                </a:solidFill>
              </a:rPr>
              <a:t>positiv</a:t>
            </a:r>
            <a:r>
              <a:rPr lang="de-DE" sz="2400" dirty="0" smtClean="0">
                <a:solidFill>
                  <a:srgbClr val="7030A0"/>
                </a:solidFill>
              </a:rPr>
              <a:t>.“</a:t>
            </a:r>
            <a:endParaRPr lang="de-DE" sz="2400" dirty="0" smtClean="0">
              <a:solidFill>
                <a:srgbClr val="00B050"/>
              </a:solidFill>
            </a:endParaRPr>
          </a:p>
          <a:p>
            <a:pPr marL="400050" lvl="1" indent="0">
              <a:buNone/>
            </a:pPr>
            <a:endParaRPr lang="de-DE" sz="800" dirty="0" smtClean="0">
              <a:solidFill>
                <a:srgbClr val="00B050"/>
              </a:solidFill>
            </a:endParaRP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00B050"/>
                </a:solidFill>
              </a:rPr>
              <a:t>(+20) </a:t>
            </a:r>
            <a:r>
              <a:rPr lang="de-DE" sz="2400" dirty="0" smtClean="0"/>
              <a:t>:</a:t>
            </a:r>
            <a:r>
              <a:rPr lang="de-DE" sz="2400" dirty="0" smtClean="0">
                <a:solidFill>
                  <a:srgbClr val="00B050"/>
                </a:solidFill>
              </a:rPr>
              <a:t> </a:t>
            </a:r>
            <a:r>
              <a:rPr lang="de-DE" sz="2400" dirty="0" smtClean="0">
                <a:solidFill>
                  <a:srgbClr val="FF0000"/>
                </a:solidFill>
              </a:rPr>
              <a:t>(–5)</a:t>
            </a:r>
            <a:r>
              <a:rPr lang="de-DE" sz="2400" dirty="0" smtClean="0"/>
              <a:t> = </a:t>
            </a:r>
            <a:r>
              <a:rPr lang="de-DE" sz="2400" dirty="0" smtClean="0">
                <a:solidFill>
                  <a:srgbClr val="FF0000"/>
                </a:solidFill>
              </a:rPr>
              <a:t>(–4)</a:t>
            </a:r>
            <a:r>
              <a:rPr lang="de-DE" sz="2400" dirty="0" smtClean="0"/>
              <a:t>, denn </a:t>
            </a:r>
            <a:r>
              <a:rPr lang="de-DE" sz="2400" dirty="0" smtClean="0">
                <a:solidFill>
                  <a:srgbClr val="FF0000"/>
                </a:solidFill>
              </a:rPr>
              <a:t>(–4)</a:t>
            </a:r>
            <a:r>
              <a:rPr lang="de-DE" sz="2400" dirty="0" smtClean="0"/>
              <a:t> • </a:t>
            </a:r>
            <a:r>
              <a:rPr lang="de-DE" sz="2400" dirty="0" smtClean="0">
                <a:solidFill>
                  <a:srgbClr val="FF0000"/>
                </a:solidFill>
              </a:rPr>
              <a:t>(–5)</a:t>
            </a:r>
            <a:r>
              <a:rPr lang="de-DE" sz="2400" dirty="0" smtClean="0"/>
              <a:t> = </a:t>
            </a:r>
            <a:r>
              <a:rPr lang="de-DE" sz="2400" dirty="0" smtClean="0">
                <a:solidFill>
                  <a:srgbClr val="00B050"/>
                </a:solidFill>
              </a:rPr>
              <a:t>(+20)</a:t>
            </a: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FF0000"/>
                </a:solidFill>
              </a:rPr>
              <a:t>(–30) </a:t>
            </a:r>
            <a:r>
              <a:rPr lang="de-DE" sz="2400" dirty="0" smtClean="0"/>
              <a:t>:</a:t>
            </a:r>
            <a:r>
              <a:rPr lang="de-DE" sz="2400" dirty="0" smtClean="0">
                <a:solidFill>
                  <a:srgbClr val="FF0000"/>
                </a:solidFill>
              </a:rPr>
              <a:t> </a:t>
            </a:r>
            <a:r>
              <a:rPr lang="de-DE" sz="2400" dirty="0" smtClean="0">
                <a:solidFill>
                  <a:srgbClr val="00B050"/>
                </a:solidFill>
              </a:rPr>
              <a:t>(+5)</a:t>
            </a:r>
            <a:r>
              <a:rPr lang="de-DE" sz="2400" dirty="0" smtClean="0">
                <a:solidFill>
                  <a:schemeClr val="tx1"/>
                </a:solidFill>
              </a:rPr>
              <a:t> = </a:t>
            </a:r>
            <a:r>
              <a:rPr lang="de-DE" sz="2400" dirty="0" smtClean="0">
                <a:solidFill>
                  <a:srgbClr val="FF0000"/>
                </a:solidFill>
              </a:rPr>
              <a:t>(–6)</a:t>
            </a:r>
            <a:r>
              <a:rPr lang="de-DE" sz="2400" dirty="0" smtClean="0"/>
              <a:t>, denn </a:t>
            </a:r>
            <a:r>
              <a:rPr lang="de-DE" sz="2400" dirty="0" smtClean="0">
                <a:solidFill>
                  <a:srgbClr val="FF0000"/>
                </a:solidFill>
              </a:rPr>
              <a:t>(–6)</a:t>
            </a:r>
            <a:r>
              <a:rPr lang="de-DE" sz="2400" dirty="0" smtClean="0">
                <a:solidFill>
                  <a:schemeClr val="tx1"/>
                </a:solidFill>
              </a:rPr>
              <a:t> </a:t>
            </a:r>
            <a:r>
              <a:rPr lang="de-DE" sz="2400" dirty="0" smtClean="0"/>
              <a:t>•</a:t>
            </a:r>
            <a:r>
              <a:rPr lang="de-DE" sz="2400" dirty="0" smtClean="0">
                <a:solidFill>
                  <a:schemeClr val="tx1"/>
                </a:solidFill>
              </a:rPr>
              <a:t> </a:t>
            </a:r>
            <a:r>
              <a:rPr lang="de-DE" sz="2400" dirty="0" smtClean="0">
                <a:solidFill>
                  <a:srgbClr val="00B050"/>
                </a:solidFill>
              </a:rPr>
              <a:t>(+5)</a:t>
            </a:r>
            <a:r>
              <a:rPr lang="de-DE" sz="2400" dirty="0" smtClean="0">
                <a:solidFill>
                  <a:schemeClr val="tx1"/>
                </a:solidFill>
              </a:rPr>
              <a:t> = </a:t>
            </a:r>
            <a:r>
              <a:rPr lang="de-DE" sz="2400" dirty="0" smtClean="0">
                <a:solidFill>
                  <a:srgbClr val="FF0000"/>
                </a:solidFill>
              </a:rPr>
              <a:t>(–30)</a:t>
            </a:r>
          </a:p>
          <a:p>
            <a:pPr marL="400050" lvl="1" indent="0">
              <a:buNone/>
            </a:pPr>
            <a:endParaRPr lang="de-DE" sz="800" dirty="0" smtClean="0">
              <a:solidFill>
                <a:srgbClr val="7030A0"/>
              </a:solidFill>
            </a:endParaRP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7030A0"/>
                </a:solidFill>
              </a:rPr>
              <a:t>„Dividiert man zwei Zahlen mit unterschiedlichen Vorzeichen, </a:t>
            </a:r>
            <a:br>
              <a:rPr lang="de-DE" sz="2400" dirty="0" smtClean="0">
                <a:solidFill>
                  <a:srgbClr val="7030A0"/>
                </a:solidFill>
              </a:rPr>
            </a:br>
            <a:r>
              <a:rPr lang="de-DE" sz="2400" dirty="0" smtClean="0">
                <a:solidFill>
                  <a:srgbClr val="7030A0"/>
                </a:solidFill>
              </a:rPr>
              <a:t>so ist das Ergebnis </a:t>
            </a:r>
            <a:r>
              <a:rPr lang="de-DE" sz="2400" dirty="0" smtClean="0">
                <a:solidFill>
                  <a:srgbClr val="FF0000"/>
                </a:solidFill>
              </a:rPr>
              <a:t>negativ</a:t>
            </a:r>
            <a:r>
              <a:rPr lang="de-DE" sz="2400" dirty="0" smtClean="0">
                <a:solidFill>
                  <a:srgbClr val="7030A0"/>
                </a:solidFill>
              </a:rPr>
              <a:t>.“</a:t>
            </a:r>
            <a:endParaRPr lang="de-DE" sz="2400" dirty="0" smtClean="0">
              <a:solidFill>
                <a:srgbClr val="00B050"/>
              </a:solidFill>
            </a:endParaRPr>
          </a:p>
          <a:p>
            <a:pPr marL="400050" lvl="1" indent="0">
              <a:buNone/>
            </a:pPr>
            <a:endParaRPr lang="de-DE" sz="2400" dirty="0" smtClean="0"/>
          </a:p>
        </p:txBody>
      </p:sp>
    </p:spTree>
    <p:extLst>
      <p:ext uri="{BB962C8B-B14F-4D97-AF65-F5344CB8AC3E}">
        <p14:creationId xmlns:p14="http://schemas.microsoft.com/office/powerpoint/2010/main" val="1886260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676456" cy="706090"/>
          </a:xfrm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de-DE" dirty="0" smtClean="0">
                <a:solidFill>
                  <a:schemeClr val="bg1"/>
                </a:solidFill>
              </a:rPr>
              <a:t>Addition rationaler Zahlen (2)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47260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Aufgabe:</a:t>
            </a:r>
          </a:p>
          <a:p>
            <a:pPr marL="400050" lvl="1" indent="0">
              <a:buNone/>
            </a:pPr>
            <a:r>
              <a:rPr lang="de-DE" sz="2400" dirty="0" smtClean="0"/>
              <a:t>Marion hat 15 Euro Schulden bei Moritz</a:t>
            </a:r>
            <a:br>
              <a:rPr lang="de-DE" sz="2400" dirty="0" smtClean="0"/>
            </a:br>
            <a:r>
              <a:rPr lang="de-DE" sz="2400" dirty="0" smtClean="0"/>
              <a:t>und 10 Euro Schulden bei Karl.</a:t>
            </a:r>
            <a:br>
              <a:rPr lang="de-DE" sz="2400" dirty="0" smtClean="0"/>
            </a:br>
            <a:r>
              <a:rPr lang="de-DE" sz="2400" dirty="0" smtClean="0"/>
              <a:t>Wie viele Schulden hat sie insgesamt?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Rechnung:</a:t>
            </a: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FF0000"/>
                </a:solidFill>
              </a:rPr>
              <a:t>(–15)</a:t>
            </a:r>
            <a:r>
              <a:rPr lang="de-DE" sz="2400" dirty="0" smtClean="0"/>
              <a:t> + </a:t>
            </a:r>
            <a:r>
              <a:rPr lang="de-DE" sz="2400" dirty="0" smtClean="0">
                <a:solidFill>
                  <a:srgbClr val="FF0000"/>
                </a:solidFill>
              </a:rPr>
              <a:t>(–10)</a:t>
            </a:r>
            <a:r>
              <a:rPr lang="de-DE" sz="2400" dirty="0" smtClean="0"/>
              <a:t> = – 15 – 10 = </a:t>
            </a:r>
            <a:r>
              <a:rPr lang="de-DE" sz="2400" dirty="0" smtClean="0">
                <a:solidFill>
                  <a:srgbClr val="FF0000"/>
                </a:solidFill>
              </a:rPr>
              <a:t>(–25)</a:t>
            </a:r>
          </a:p>
          <a:p>
            <a:pPr marL="400050" lvl="1" indent="0">
              <a:buNone/>
            </a:pPr>
            <a:endParaRPr lang="de-DE" sz="800" dirty="0" smtClean="0">
              <a:solidFill>
                <a:srgbClr val="7030A0"/>
              </a:solidFill>
            </a:endParaRP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7030A0"/>
                </a:solidFill>
              </a:rPr>
              <a:t>„Addiert man Schulden zu Schulden, </a:t>
            </a:r>
            <a:br>
              <a:rPr lang="de-DE" sz="2400" dirty="0" smtClean="0">
                <a:solidFill>
                  <a:srgbClr val="7030A0"/>
                </a:solidFill>
              </a:rPr>
            </a:br>
            <a:r>
              <a:rPr lang="de-DE" sz="2400" dirty="0" smtClean="0">
                <a:solidFill>
                  <a:srgbClr val="7030A0"/>
                </a:solidFill>
              </a:rPr>
              <a:t>ergibt das noch mehr Schulden!“</a:t>
            </a:r>
            <a:r>
              <a:rPr lang="de-DE" sz="2400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Antwort:</a:t>
            </a:r>
          </a:p>
          <a:p>
            <a:pPr marL="400050" lvl="1" indent="0">
              <a:buNone/>
            </a:pPr>
            <a:r>
              <a:rPr lang="de-DE" sz="2400" dirty="0" smtClean="0"/>
              <a:t>Marion hat insgesamt 25 Euro Schulden.</a:t>
            </a:r>
          </a:p>
        </p:txBody>
      </p:sp>
      <p:sp>
        <p:nvSpPr>
          <p:cNvPr id="5" name="Rechteckige Legende 4"/>
          <p:cNvSpPr/>
          <p:nvPr/>
        </p:nvSpPr>
        <p:spPr>
          <a:xfrm>
            <a:off x="5436096" y="3068960"/>
            <a:ext cx="3528392" cy="1008112"/>
          </a:xfrm>
          <a:prstGeom prst="wedgeRectCallout">
            <a:avLst>
              <a:gd name="adj1" fmla="val -66652"/>
              <a:gd name="adj2" fmla="val 1712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Schulden werden mit</a:t>
            </a:r>
            <a:br>
              <a:rPr lang="de-DE" sz="2400" dirty="0" smtClean="0"/>
            </a:br>
            <a:r>
              <a:rPr lang="de-DE" sz="2400" dirty="0" smtClean="0"/>
              <a:t>einem Minus geschrieben!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083955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676456" cy="706090"/>
          </a:xfrm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de-DE" dirty="0" smtClean="0">
                <a:solidFill>
                  <a:schemeClr val="bg1"/>
                </a:solidFill>
              </a:rPr>
              <a:t>Addition rationaler Zahlen (3)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47260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Aufgabe:</a:t>
            </a:r>
          </a:p>
          <a:p>
            <a:pPr marL="400050" lvl="1" indent="0">
              <a:buNone/>
            </a:pPr>
            <a:r>
              <a:rPr lang="de-DE" sz="2400" dirty="0" smtClean="0"/>
              <a:t>Tina hat noch 20 Euro in ihrer Spardose,</a:t>
            </a:r>
            <a:br>
              <a:rPr lang="de-DE" sz="2400" dirty="0" smtClean="0"/>
            </a:br>
            <a:r>
              <a:rPr lang="de-DE" sz="2400" dirty="0" smtClean="0"/>
              <a:t>aber 12 Euro Schulden bei Karl.</a:t>
            </a:r>
            <a:br>
              <a:rPr lang="de-DE" sz="2400" dirty="0" smtClean="0"/>
            </a:br>
            <a:r>
              <a:rPr lang="de-DE" sz="2400" dirty="0" smtClean="0"/>
              <a:t>Wie viel Geld kann sie noch ausgeben, </a:t>
            </a:r>
            <a:br>
              <a:rPr lang="de-DE" sz="2400" dirty="0" smtClean="0"/>
            </a:br>
            <a:r>
              <a:rPr lang="de-DE" sz="2400" dirty="0" smtClean="0"/>
              <a:t>wenn sie vorher Karl sein Geld zurückzahlt?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Rechnung:</a:t>
            </a: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00B050"/>
                </a:solidFill>
              </a:rPr>
              <a:t>(+20)</a:t>
            </a:r>
            <a:r>
              <a:rPr lang="de-DE" sz="2400" dirty="0" smtClean="0"/>
              <a:t> + </a:t>
            </a:r>
            <a:r>
              <a:rPr lang="de-DE" sz="2400" dirty="0" smtClean="0">
                <a:solidFill>
                  <a:srgbClr val="FF0000"/>
                </a:solidFill>
              </a:rPr>
              <a:t>(–12)</a:t>
            </a:r>
            <a:r>
              <a:rPr lang="de-DE" sz="2400" dirty="0" smtClean="0"/>
              <a:t> = 20 – 12 = </a:t>
            </a:r>
            <a:r>
              <a:rPr lang="de-DE" sz="2400" dirty="0" smtClean="0">
                <a:solidFill>
                  <a:srgbClr val="00B050"/>
                </a:solidFill>
              </a:rPr>
              <a:t>(+8)</a:t>
            </a:r>
            <a:r>
              <a:rPr lang="de-DE" sz="2400" dirty="0" smtClean="0">
                <a:solidFill>
                  <a:srgbClr val="FF0000"/>
                </a:solidFill>
              </a:rPr>
              <a:t> </a:t>
            </a:r>
          </a:p>
          <a:p>
            <a:pPr marL="400050" lvl="1" indent="0">
              <a:buNone/>
            </a:pPr>
            <a:endParaRPr lang="de-DE" sz="800" dirty="0" smtClean="0">
              <a:solidFill>
                <a:srgbClr val="7030A0"/>
              </a:solidFill>
            </a:endParaRP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7030A0"/>
                </a:solidFill>
              </a:rPr>
              <a:t>„Addiert man Schulden und Guthaben, </a:t>
            </a:r>
            <a:br>
              <a:rPr lang="de-DE" sz="2400" dirty="0" smtClean="0">
                <a:solidFill>
                  <a:srgbClr val="7030A0"/>
                </a:solidFill>
              </a:rPr>
            </a:br>
            <a:r>
              <a:rPr lang="de-DE" sz="2400" dirty="0" smtClean="0">
                <a:solidFill>
                  <a:srgbClr val="7030A0"/>
                </a:solidFill>
              </a:rPr>
              <a:t>kann das Ergebnis positiv sein, muss es aber nicht, …“</a:t>
            </a:r>
            <a:r>
              <a:rPr lang="de-DE" sz="2400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Antwort:</a:t>
            </a:r>
          </a:p>
          <a:p>
            <a:pPr marL="400050" lvl="1" indent="0">
              <a:buNone/>
            </a:pPr>
            <a:r>
              <a:rPr lang="de-DE" sz="2400" dirty="0" smtClean="0"/>
              <a:t>Tina kann noch 8 Euro ausgeben.</a:t>
            </a:r>
          </a:p>
        </p:txBody>
      </p:sp>
    </p:spTree>
    <p:extLst>
      <p:ext uri="{BB962C8B-B14F-4D97-AF65-F5344CB8AC3E}">
        <p14:creationId xmlns:p14="http://schemas.microsoft.com/office/powerpoint/2010/main" val="2456255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676456" cy="706090"/>
          </a:xfrm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de-DE" dirty="0" smtClean="0">
                <a:solidFill>
                  <a:schemeClr val="bg1"/>
                </a:solidFill>
              </a:rPr>
              <a:t>Addition rationaler Zahlen (4)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47260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Aufgabe:</a:t>
            </a:r>
          </a:p>
          <a:p>
            <a:pPr marL="400050" lvl="1" indent="0">
              <a:buNone/>
            </a:pPr>
            <a:r>
              <a:rPr lang="de-DE" sz="2400" dirty="0" smtClean="0"/>
              <a:t>Tim hat noch 30 Euro in ihrer Spardose,</a:t>
            </a:r>
            <a:br>
              <a:rPr lang="de-DE" sz="2400" dirty="0" smtClean="0"/>
            </a:br>
            <a:r>
              <a:rPr lang="de-DE" sz="2400" dirty="0" smtClean="0"/>
              <a:t>aber 45 Euro Schulden bei Sabine.</a:t>
            </a:r>
            <a:br>
              <a:rPr lang="de-DE" sz="2400" dirty="0" smtClean="0"/>
            </a:br>
            <a:r>
              <a:rPr lang="de-DE" sz="2400" dirty="0" smtClean="0"/>
              <a:t>Sollte er noch Geld ausgeben?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Rechnung:</a:t>
            </a: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00B050"/>
                </a:solidFill>
              </a:rPr>
              <a:t>(+30)</a:t>
            </a:r>
            <a:r>
              <a:rPr lang="de-DE" sz="2400" dirty="0" smtClean="0"/>
              <a:t> + </a:t>
            </a:r>
            <a:r>
              <a:rPr lang="de-DE" sz="2400" dirty="0" smtClean="0">
                <a:solidFill>
                  <a:srgbClr val="FF0000"/>
                </a:solidFill>
              </a:rPr>
              <a:t>(–45)</a:t>
            </a:r>
            <a:r>
              <a:rPr lang="de-DE" sz="2400" dirty="0" smtClean="0"/>
              <a:t> = 30 – 45 = </a:t>
            </a:r>
            <a:r>
              <a:rPr lang="de-DE" sz="2400" dirty="0" smtClean="0">
                <a:solidFill>
                  <a:srgbClr val="FF0000"/>
                </a:solidFill>
              </a:rPr>
              <a:t>(–15) </a:t>
            </a:r>
            <a:br>
              <a:rPr lang="de-DE" sz="2400" dirty="0" smtClean="0">
                <a:solidFill>
                  <a:srgbClr val="FF0000"/>
                </a:solidFill>
              </a:rPr>
            </a:br>
            <a:endParaRPr lang="de-DE" sz="800" dirty="0" smtClean="0">
              <a:solidFill>
                <a:srgbClr val="7030A0"/>
              </a:solidFill>
            </a:endParaRP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7030A0"/>
                </a:solidFill>
              </a:rPr>
              <a:t>„… denn hier ist die Summe aus Guthaben und Schulden negativ, weil die Schulden den größeren Betrag haben.“</a:t>
            </a:r>
            <a:endParaRPr lang="de-DE" sz="24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Antwort:</a:t>
            </a:r>
          </a:p>
          <a:p>
            <a:pPr marL="400050" lvl="1" indent="0">
              <a:buNone/>
            </a:pPr>
            <a:r>
              <a:rPr lang="de-DE" sz="2400" dirty="0" smtClean="0"/>
              <a:t>Tim sollte nichts mehr ausgeben. </a:t>
            </a:r>
            <a:br>
              <a:rPr lang="de-DE" sz="2400" dirty="0" smtClean="0"/>
            </a:br>
            <a:r>
              <a:rPr lang="de-DE" sz="2400" dirty="0" smtClean="0"/>
              <a:t>Ihm fehlen 15 Euro, um seine Schulden zu begleichen!</a:t>
            </a:r>
          </a:p>
        </p:txBody>
      </p:sp>
    </p:spTree>
    <p:extLst>
      <p:ext uri="{BB962C8B-B14F-4D97-AF65-F5344CB8AC3E}">
        <p14:creationId xmlns:p14="http://schemas.microsoft.com/office/powerpoint/2010/main" val="1034150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676456" cy="706090"/>
          </a:xfrm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de-DE" dirty="0" smtClean="0">
                <a:solidFill>
                  <a:schemeClr val="bg1"/>
                </a:solidFill>
              </a:rPr>
              <a:t>Addition rationaler Zahlen (5)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47260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Alle Additionen auf einen Blick:</a:t>
            </a:r>
          </a:p>
          <a:p>
            <a:pPr marL="400050" lvl="1" indent="0">
              <a:buNone/>
            </a:pPr>
            <a:endParaRPr lang="de-DE" sz="800" dirty="0" smtClean="0">
              <a:solidFill>
                <a:srgbClr val="00B050"/>
              </a:solidFill>
            </a:endParaRP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00B050"/>
                </a:solidFill>
              </a:rPr>
              <a:t>(+15)</a:t>
            </a:r>
            <a:r>
              <a:rPr lang="de-DE" sz="2400" dirty="0" smtClean="0"/>
              <a:t> + </a:t>
            </a:r>
            <a:r>
              <a:rPr lang="de-DE" sz="2400" dirty="0" smtClean="0">
                <a:solidFill>
                  <a:srgbClr val="00B050"/>
                </a:solidFill>
              </a:rPr>
              <a:t>(+10)</a:t>
            </a:r>
            <a:r>
              <a:rPr lang="de-DE" sz="2400" dirty="0" smtClean="0"/>
              <a:t> = 15 + 10 = </a:t>
            </a:r>
            <a:r>
              <a:rPr lang="de-DE" sz="2400" dirty="0" smtClean="0">
                <a:solidFill>
                  <a:srgbClr val="00B050"/>
                </a:solidFill>
              </a:rPr>
              <a:t>(+25)	Guthaben </a:t>
            </a:r>
            <a:r>
              <a:rPr lang="de-DE" sz="2400" dirty="0" smtClean="0"/>
              <a:t>+</a:t>
            </a:r>
            <a:r>
              <a:rPr lang="de-DE" sz="2400" dirty="0" smtClean="0">
                <a:solidFill>
                  <a:srgbClr val="00B050"/>
                </a:solidFill>
              </a:rPr>
              <a:t> Guthaben</a:t>
            </a: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FF0000"/>
                </a:solidFill>
              </a:rPr>
              <a:t>(–15)</a:t>
            </a:r>
            <a:r>
              <a:rPr lang="de-DE" sz="2400" dirty="0" smtClean="0"/>
              <a:t> + </a:t>
            </a:r>
            <a:r>
              <a:rPr lang="de-DE" sz="2400" dirty="0" smtClean="0">
                <a:solidFill>
                  <a:srgbClr val="FF0000"/>
                </a:solidFill>
              </a:rPr>
              <a:t>(–10)</a:t>
            </a:r>
            <a:r>
              <a:rPr lang="de-DE" sz="2400" dirty="0" smtClean="0"/>
              <a:t> = –15 – 10 = </a:t>
            </a:r>
            <a:r>
              <a:rPr lang="de-DE" sz="2400" dirty="0" smtClean="0">
                <a:solidFill>
                  <a:srgbClr val="FF0000"/>
                </a:solidFill>
              </a:rPr>
              <a:t>(–25)	Schulden </a:t>
            </a:r>
            <a:r>
              <a:rPr lang="de-DE" sz="2400" dirty="0" smtClean="0"/>
              <a:t>+</a:t>
            </a:r>
            <a:r>
              <a:rPr lang="de-DE" sz="2400" dirty="0" smtClean="0">
                <a:solidFill>
                  <a:srgbClr val="FF0000"/>
                </a:solidFill>
              </a:rPr>
              <a:t> Schulden</a:t>
            </a:r>
          </a:p>
          <a:p>
            <a:pPr marL="0" indent="0">
              <a:buNone/>
            </a:pPr>
            <a:endParaRPr lang="de-DE" sz="1200" dirty="0" smtClean="0">
              <a:solidFill>
                <a:srgbClr val="00B050"/>
              </a:solidFill>
            </a:endParaRP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00B050"/>
                </a:solidFill>
              </a:rPr>
              <a:t>(+20)</a:t>
            </a:r>
            <a:r>
              <a:rPr lang="de-DE" sz="2400" dirty="0" smtClean="0"/>
              <a:t> + </a:t>
            </a:r>
            <a:r>
              <a:rPr lang="de-DE" sz="2400" dirty="0" smtClean="0">
                <a:solidFill>
                  <a:srgbClr val="FF0000"/>
                </a:solidFill>
              </a:rPr>
              <a:t>(–12)</a:t>
            </a:r>
            <a:r>
              <a:rPr lang="de-DE" sz="2400" dirty="0" smtClean="0"/>
              <a:t> = 20 – 12 = </a:t>
            </a:r>
            <a:r>
              <a:rPr lang="de-DE" sz="2400" dirty="0" smtClean="0">
                <a:solidFill>
                  <a:srgbClr val="00B050"/>
                </a:solidFill>
              </a:rPr>
              <a:t>(+8)	Guthaben </a:t>
            </a:r>
            <a:r>
              <a:rPr lang="de-DE" sz="2400" dirty="0" smtClean="0"/>
              <a:t>+</a:t>
            </a:r>
            <a:r>
              <a:rPr lang="de-DE" sz="2400" dirty="0" smtClean="0">
                <a:solidFill>
                  <a:srgbClr val="00B050"/>
                </a:solidFill>
              </a:rPr>
              <a:t> </a:t>
            </a:r>
            <a:r>
              <a:rPr lang="de-DE" sz="2400" dirty="0" smtClean="0">
                <a:solidFill>
                  <a:srgbClr val="FF0000"/>
                </a:solidFill>
              </a:rPr>
              <a:t>Schulden</a:t>
            </a: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00B050"/>
                </a:solidFill>
              </a:rPr>
              <a:t>(+30)</a:t>
            </a:r>
            <a:r>
              <a:rPr lang="de-DE" sz="2400" dirty="0" smtClean="0"/>
              <a:t> + </a:t>
            </a:r>
            <a:r>
              <a:rPr lang="de-DE" sz="2400" dirty="0" smtClean="0">
                <a:solidFill>
                  <a:srgbClr val="FF0000"/>
                </a:solidFill>
              </a:rPr>
              <a:t>(–45)</a:t>
            </a:r>
            <a:r>
              <a:rPr lang="de-DE" sz="2400" dirty="0" smtClean="0"/>
              <a:t> = 30 – 45 = </a:t>
            </a:r>
            <a:r>
              <a:rPr lang="de-DE" sz="2400" dirty="0" smtClean="0">
                <a:solidFill>
                  <a:srgbClr val="FF0000"/>
                </a:solidFill>
              </a:rPr>
              <a:t>(–15)	</a:t>
            </a:r>
            <a:r>
              <a:rPr lang="de-DE" sz="2400" dirty="0" smtClean="0">
                <a:solidFill>
                  <a:srgbClr val="00B050"/>
                </a:solidFill>
              </a:rPr>
              <a:t>Guthaben</a:t>
            </a:r>
            <a:r>
              <a:rPr lang="de-DE" sz="2400" dirty="0" smtClean="0">
                <a:solidFill>
                  <a:srgbClr val="FF0000"/>
                </a:solidFill>
              </a:rPr>
              <a:t> </a:t>
            </a:r>
            <a:r>
              <a:rPr lang="de-DE" sz="2400" dirty="0" smtClean="0"/>
              <a:t>+</a:t>
            </a:r>
            <a:r>
              <a:rPr lang="de-DE" sz="2400" dirty="0" smtClean="0">
                <a:solidFill>
                  <a:srgbClr val="FF0000"/>
                </a:solidFill>
              </a:rPr>
              <a:t> Schulden</a:t>
            </a: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FF0000"/>
                </a:solidFill>
              </a:rPr>
              <a:t>(–12)</a:t>
            </a:r>
            <a:r>
              <a:rPr lang="de-DE" sz="2400" dirty="0" smtClean="0"/>
              <a:t> + </a:t>
            </a:r>
            <a:r>
              <a:rPr lang="de-DE" sz="2400" dirty="0" smtClean="0">
                <a:solidFill>
                  <a:srgbClr val="00B050"/>
                </a:solidFill>
              </a:rPr>
              <a:t>(+20)</a:t>
            </a:r>
            <a:r>
              <a:rPr lang="de-DE" sz="2400" dirty="0" smtClean="0"/>
              <a:t> = –12 + 20 = </a:t>
            </a:r>
            <a:r>
              <a:rPr lang="de-DE" sz="2400" dirty="0" smtClean="0">
                <a:solidFill>
                  <a:srgbClr val="00B050"/>
                </a:solidFill>
              </a:rPr>
              <a:t>(+8) 	</a:t>
            </a:r>
            <a:r>
              <a:rPr lang="de-DE" sz="2400" dirty="0" smtClean="0">
                <a:solidFill>
                  <a:srgbClr val="FF0000"/>
                </a:solidFill>
              </a:rPr>
              <a:t>Schulden</a:t>
            </a:r>
            <a:r>
              <a:rPr lang="de-DE" sz="2400" dirty="0" smtClean="0">
                <a:solidFill>
                  <a:srgbClr val="00B050"/>
                </a:solidFill>
              </a:rPr>
              <a:t> </a:t>
            </a:r>
            <a:r>
              <a:rPr lang="de-DE" sz="2400" dirty="0" smtClean="0"/>
              <a:t>+</a:t>
            </a:r>
            <a:r>
              <a:rPr lang="de-DE" sz="2400" dirty="0" smtClean="0">
                <a:solidFill>
                  <a:srgbClr val="00B050"/>
                </a:solidFill>
              </a:rPr>
              <a:t> Guthaben</a:t>
            </a: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FF0000"/>
                </a:solidFill>
              </a:rPr>
              <a:t>(–45)</a:t>
            </a:r>
            <a:r>
              <a:rPr lang="de-DE" sz="2400" dirty="0" smtClean="0"/>
              <a:t> + </a:t>
            </a:r>
            <a:r>
              <a:rPr lang="de-DE" sz="2400" dirty="0" smtClean="0">
                <a:solidFill>
                  <a:srgbClr val="00B050"/>
                </a:solidFill>
              </a:rPr>
              <a:t>(+30)</a:t>
            </a:r>
            <a:r>
              <a:rPr lang="de-DE" sz="2400" dirty="0" smtClean="0"/>
              <a:t> = –45 + 30 = </a:t>
            </a:r>
            <a:r>
              <a:rPr lang="de-DE" sz="2400" dirty="0" smtClean="0">
                <a:solidFill>
                  <a:srgbClr val="FF0000"/>
                </a:solidFill>
              </a:rPr>
              <a:t>(–15)	Schulden </a:t>
            </a:r>
            <a:r>
              <a:rPr lang="de-DE" sz="2400" dirty="0" smtClean="0"/>
              <a:t>+</a:t>
            </a:r>
            <a:r>
              <a:rPr lang="de-DE" sz="2400" dirty="0" smtClean="0">
                <a:solidFill>
                  <a:srgbClr val="FF0000"/>
                </a:solidFill>
              </a:rPr>
              <a:t> </a:t>
            </a:r>
            <a:r>
              <a:rPr lang="de-DE" sz="2400" dirty="0" smtClean="0">
                <a:solidFill>
                  <a:srgbClr val="00B050"/>
                </a:solidFill>
              </a:rPr>
              <a:t>Guthaben</a:t>
            </a:r>
          </a:p>
        </p:txBody>
      </p:sp>
    </p:spTree>
    <p:extLst>
      <p:ext uri="{BB962C8B-B14F-4D97-AF65-F5344CB8AC3E}">
        <p14:creationId xmlns:p14="http://schemas.microsoft.com/office/powerpoint/2010/main" val="853226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676456" cy="706090"/>
          </a:xfrm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de-DE" dirty="0" smtClean="0">
                <a:solidFill>
                  <a:schemeClr val="bg1"/>
                </a:solidFill>
              </a:rPr>
              <a:t>Addition rationaler Zahlen (6)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47260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Wichtiger Hinweis zur Schreibweise:</a:t>
            </a: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00B050"/>
                </a:solidFill>
              </a:rPr>
              <a:t>(+30)</a:t>
            </a:r>
            <a:r>
              <a:rPr lang="de-DE" sz="2400" dirty="0" smtClean="0"/>
              <a:t> + </a:t>
            </a:r>
            <a:r>
              <a:rPr lang="de-DE" sz="2400" dirty="0" smtClean="0">
                <a:solidFill>
                  <a:srgbClr val="FF0000"/>
                </a:solidFill>
              </a:rPr>
              <a:t>(–45)</a:t>
            </a:r>
            <a:r>
              <a:rPr lang="de-DE" sz="2400" dirty="0" smtClean="0"/>
              <a:t> = 30 – 45 = </a:t>
            </a:r>
            <a:r>
              <a:rPr lang="de-DE" sz="2400" dirty="0" smtClean="0">
                <a:solidFill>
                  <a:srgbClr val="FF0000"/>
                </a:solidFill>
              </a:rPr>
              <a:t>(–15)	</a:t>
            </a:r>
          </a:p>
          <a:p>
            <a:pPr marL="400050" lvl="1" indent="0">
              <a:buNone/>
            </a:pPr>
            <a:endParaRPr lang="de-DE" sz="2400" dirty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endParaRPr lang="de-DE" sz="2400" dirty="0" smtClean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endParaRPr lang="de-DE" sz="2400" dirty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endParaRPr lang="de-DE" sz="2400" dirty="0" smtClean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endParaRPr lang="de-DE" sz="1000" dirty="0" smtClean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FF0000"/>
                </a:solidFill>
              </a:rPr>
              <a:t>(–45)</a:t>
            </a:r>
            <a:r>
              <a:rPr lang="de-DE" sz="2400" dirty="0" smtClean="0"/>
              <a:t> + </a:t>
            </a:r>
            <a:r>
              <a:rPr lang="de-DE" sz="2400" dirty="0" smtClean="0">
                <a:solidFill>
                  <a:srgbClr val="00B050"/>
                </a:solidFill>
              </a:rPr>
              <a:t>(+30)</a:t>
            </a:r>
            <a:r>
              <a:rPr lang="de-DE" sz="2400" dirty="0" smtClean="0"/>
              <a:t> = –45 + 30 = </a:t>
            </a:r>
            <a:r>
              <a:rPr lang="de-DE" sz="2400" dirty="0" smtClean="0">
                <a:solidFill>
                  <a:srgbClr val="FF0000"/>
                </a:solidFill>
              </a:rPr>
              <a:t>(–15)	</a:t>
            </a:r>
            <a:endParaRPr lang="de-DE" sz="2400" dirty="0" smtClean="0">
              <a:solidFill>
                <a:srgbClr val="00B050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1547664" y="4149080"/>
            <a:ext cx="504056" cy="288032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239852" y="4144397"/>
            <a:ext cx="252028" cy="292715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ige Legende 7"/>
          <p:cNvSpPr/>
          <p:nvPr/>
        </p:nvSpPr>
        <p:spPr>
          <a:xfrm>
            <a:off x="467544" y="4941168"/>
            <a:ext cx="2664296" cy="1368152"/>
          </a:xfrm>
          <a:prstGeom prst="wedgeRectCallout">
            <a:avLst>
              <a:gd name="adj1" fmla="val -4193"/>
              <a:gd name="adj2" fmla="val -779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Folgt auf das Rechenzeichen + das Vorzeichen +, …</a:t>
            </a:r>
          </a:p>
        </p:txBody>
      </p:sp>
      <p:sp>
        <p:nvSpPr>
          <p:cNvPr id="9" name="Rechteckige Legende 8"/>
          <p:cNvSpPr/>
          <p:nvPr/>
        </p:nvSpPr>
        <p:spPr>
          <a:xfrm>
            <a:off x="3239852" y="4928596"/>
            <a:ext cx="2664296" cy="1380724"/>
          </a:xfrm>
          <a:prstGeom prst="wedgeRectCallout">
            <a:avLst>
              <a:gd name="adj1" fmla="val -38848"/>
              <a:gd name="adj2" fmla="val -7784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…, so kann man auch einfach nur </a:t>
            </a:r>
            <a:r>
              <a:rPr lang="de-DE" sz="2400" u="sng" dirty="0" smtClean="0"/>
              <a:t>ein</a:t>
            </a:r>
            <a:r>
              <a:rPr lang="de-DE" sz="2400" dirty="0" smtClean="0"/>
              <a:t> + schreiben!</a:t>
            </a:r>
          </a:p>
        </p:txBody>
      </p:sp>
      <p:sp>
        <p:nvSpPr>
          <p:cNvPr id="11" name="Rechteck 10"/>
          <p:cNvSpPr/>
          <p:nvPr/>
        </p:nvSpPr>
        <p:spPr>
          <a:xfrm>
            <a:off x="1547664" y="1772816"/>
            <a:ext cx="504056" cy="288032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3095836" y="1781940"/>
            <a:ext cx="252028" cy="278908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ige Legende 12"/>
          <p:cNvSpPr/>
          <p:nvPr/>
        </p:nvSpPr>
        <p:spPr>
          <a:xfrm>
            <a:off x="501556" y="2492896"/>
            <a:ext cx="2664296" cy="1368152"/>
          </a:xfrm>
          <a:prstGeom prst="wedgeRectCallout">
            <a:avLst>
              <a:gd name="adj1" fmla="val -4193"/>
              <a:gd name="adj2" fmla="val -779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Folgt auf das Rechenzeichen + das Vorzeichen </a:t>
            </a:r>
            <a:r>
              <a:rPr lang="de-DE" sz="2400" dirty="0" smtClean="0"/>
              <a:t>–</a:t>
            </a:r>
            <a:r>
              <a:rPr lang="de-DE" sz="2400" dirty="0" smtClean="0"/>
              <a:t>, …</a:t>
            </a:r>
          </a:p>
        </p:txBody>
      </p:sp>
      <p:sp>
        <p:nvSpPr>
          <p:cNvPr id="14" name="Rechteckige Legende 13"/>
          <p:cNvSpPr/>
          <p:nvPr/>
        </p:nvSpPr>
        <p:spPr>
          <a:xfrm>
            <a:off x="3315309" y="2492896"/>
            <a:ext cx="2664296" cy="1380724"/>
          </a:xfrm>
          <a:prstGeom prst="wedgeRectCallout">
            <a:avLst>
              <a:gd name="adj1" fmla="val -42514"/>
              <a:gd name="adj2" fmla="val -7913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…, so kann man auch einfach nur </a:t>
            </a:r>
            <a:r>
              <a:rPr lang="de-DE" sz="2400" u="sng" dirty="0" smtClean="0"/>
              <a:t>ein</a:t>
            </a:r>
            <a:r>
              <a:rPr lang="de-DE" sz="2400" dirty="0" smtClean="0"/>
              <a:t> </a:t>
            </a:r>
            <a:r>
              <a:rPr lang="de-DE" sz="2400" dirty="0" smtClean="0"/>
              <a:t>–</a:t>
            </a:r>
            <a:r>
              <a:rPr lang="de-DE" sz="2400" dirty="0" smtClean="0"/>
              <a:t> schreiben!</a:t>
            </a:r>
          </a:p>
        </p:txBody>
      </p:sp>
    </p:spTree>
    <p:extLst>
      <p:ext uri="{BB962C8B-B14F-4D97-AF65-F5344CB8AC3E}">
        <p14:creationId xmlns:p14="http://schemas.microsoft.com/office/powerpoint/2010/main" val="69177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676456" cy="706090"/>
          </a:xfrm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de-DE" dirty="0" smtClean="0">
                <a:solidFill>
                  <a:schemeClr val="bg1"/>
                </a:solidFill>
              </a:rPr>
              <a:t>Addition rationaler Zahlen (7)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47260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Weiterführende Aufgabe:</a:t>
            </a:r>
          </a:p>
          <a:p>
            <a:pPr marL="400050" lvl="1" indent="0">
              <a:buNone/>
            </a:pPr>
            <a:r>
              <a:rPr lang="de-DE" sz="2400" dirty="0" smtClean="0"/>
              <a:t>Stefan hat nie Geld dabei und hat Schulden bei vier Freunden: 5 Euro, 10 Euro, 7 Euro und 4,50 Euro. </a:t>
            </a:r>
            <a:br>
              <a:rPr lang="de-DE" sz="2400" dirty="0" smtClean="0"/>
            </a:br>
            <a:r>
              <a:rPr lang="de-DE" sz="2400" dirty="0" smtClean="0"/>
              <a:t>In seiner Spardose hat er noch 30 Euro.</a:t>
            </a:r>
          </a:p>
          <a:p>
            <a:pPr marL="400050" lvl="1" indent="0">
              <a:buNone/>
            </a:pPr>
            <a:r>
              <a:rPr lang="de-DE" sz="2400" dirty="0" smtClean="0"/>
              <a:t>Hat er insgesamt Schulden oder Guthaben?</a:t>
            </a:r>
            <a:endParaRPr lang="de-DE" sz="24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Rechnung:</a:t>
            </a: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FF0000"/>
                </a:solidFill>
              </a:rPr>
              <a:t>(–5)</a:t>
            </a:r>
            <a:r>
              <a:rPr lang="de-DE" sz="2400" dirty="0" smtClean="0"/>
              <a:t> + </a:t>
            </a:r>
            <a:r>
              <a:rPr lang="de-DE" sz="2400" dirty="0" smtClean="0">
                <a:solidFill>
                  <a:srgbClr val="FF0000"/>
                </a:solidFill>
              </a:rPr>
              <a:t>(–10)</a:t>
            </a:r>
            <a:r>
              <a:rPr lang="de-DE" sz="2400" dirty="0" smtClean="0"/>
              <a:t> + </a:t>
            </a:r>
            <a:r>
              <a:rPr lang="de-DE" sz="2400" dirty="0" smtClean="0">
                <a:solidFill>
                  <a:srgbClr val="FF0000"/>
                </a:solidFill>
              </a:rPr>
              <a:t>(–7)</a:t>
            </a:r>
            <a:r>
              <a:rPr lang="de-DE" sz="2400" dirty="0" smtClean="0"/>
              <a:t> + </a:t>
            </a:r>
            <a:r>
              <a:rPr lang="de-DE" sz="2400" dirty="0" smtClean="0">
                <a:solidFill>
                  <a:srgbClr val="FF0000"/>
                </a:solidFill>
              </a:rPr>
              <a:t>(–4,50) </a:t>
            </a:r>
            <a:r>
              <a:rPr lang="de-DE" sz="2400" dirty="0" smtClean="0"/>
              <a:t>+</a:t>
            </a:r>
            <a:r>
              <a:rPr lang="de-DE" sz="2400" dirty="0" smtClean="0">
                <a:solidFill>
                  <a:srgbClr val="00B050"/>
                </a:solidFill>
              </a:rPr>
              <a:t> (+50)</a:t>
            </a:r>
            <a:r>
              <a:rPr lang="de-DE" sz="2400" dirty="0" smtClean="0"/>
              <a:t> = </a:t>
            </a:r>
            <a:r>
              <a:rPr lang="de-DE" sz="2400" dirty="0" smtClean="0">
                <a:solidFill>
                  <a:srgbClr val="00B050"/>
                </a:solidFill>
              </a:rPr>
              <a:t>(+3,50)</a:t>
            </a:r>
            <a:r>
              <a:rPr lang="de-DE" sz="2400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Antwort:</a:t>
            </a:r>
          </a:p>
          <a:p>
            <a:pPr marL="400050" lvl="1" indent="0">
              <a:buNone/>
            </a:pPr>
            <a:r>
              <a:rPr lang="de-DE" sz="2400" dirty="0" smtClean="0"/>
              <a:t>Wenn Stefan seine Schulden zurückzahlt, </a:t>
            </a:r>
            <a:br>
              <a:rPr lang="de-DE" sz="2400" dirty="0" smtClean="0"/>
            </a:br>
            <a:r>
              <a:rPr lang="de-DE" sz="2400" dirty="0" smtClean="0"/>
              <a:t>hat er noch 3,50 Euro übrig.</a:t>
            </a:r>
          </a:p>
        </p:txBody>
      </p:sp>
    </p:spTree>
    <p:extLst>
      <p:ext uri="{BB962C8B-B14F-4D97-AF65-F5344CB8AC3E}">
        <p14:creationId xmlns:p14="http://schemas.microsoft.com/office/powerpoint/2010/main" val="1009380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676456" cy="706090"/>
          </a:xfrm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de-DE" dirty="0" smtClean="0">
                <a:solidFill>
                  <a:schemeClr val="bg1"/>
                </a:solidFill>
              </a:rPr>
              <a:t>Subtraktion rationaler Zahlen (1)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47260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Aufgabe:</a:t>
            </a:r>
          </a:p>
          <a:p>
            <a:pPr marL="400050" lvl="1" indent="0">
              <a:buNone/>
            </a:pPr>
            <a:r>
              <a:rPr lang="de-DE" sz="2400" dirty="0" smtClean="0"/>
              <a:t>Noah und Nils haben zusammen 99 Euro in ihren Spardosen. Noah hat 63 Euro. Wie viel Geld hat Nils in seiner Spardose?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Rechnung:</a:t>
            </a: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00B050"/>
                </a:solidFill>
              </a:rPr>
              <a:t>(+99)</a:t>
            </a:r>
            <a:r>
              <a:rPr lang="de-DE" sz="2400" dirty="0" smtClean="0"/>
              <a:t> – </a:t>
            </a:r>
            <a:r>
              <a:rPr lang="de-DE" sz="2400" dirty="0" smtClean="0">
                <a:solidFill>
                  <a:srgbClr val="00B050"/>
                </a:solidFill>
              </a:rPr>
              <a:t>(+63)</a:t>
            </a:r>
            <a:r>
              <a:rPr lang="de-DE" sz="2400" dirty="0" smtClean="0"/>
              <a:t> = 99 – 63 = </a:t>
            </a:r>
            <a:r>
              <a:rPr lang="de-DE" sz="2400" dirty="0" smtClean="0">
                <a:solidFill>
                  <a:srgbClr val="00B050"/>
                </a:solidFill>
              </a:rPr>
              <a:t>(+36)</a:t>
            </a:r>
          </a:p>
          <a:p>
            <a:pPr marL="400050" lvl="1" indent="0">
              <a:buNone/>
            </a:pPr>
            <a:endParaRPr lang="de-DE" sz="800" dirty="0" smtClean="0">
              <a:solidFill>
                <a:srgbClr val="00B050"/>
              </a:solidFill>
            </a:endParaRPr>
          </a:p>
          <a:p>
            <a:pPr marL="400050" lvl="1" indent="0">
              <a:buNone/>
            </a:pPr>
            <a:r>
              <a:rPr lang="de-DE" sz="2400" dirty="0" smtClean="0">
                <a:solidFill>
                  <a:srgbClr val="7030A0"/>
                </a:solidFill>
              </a:rPr>
              <a:t>„Subtrahiert man Guthaben von Guthaben, </a:t>
            </a:r>
            <a:br>
              <a:rPr lang="de-DE" sz="2400" dirty="0" smtClean="0">
                <a:solidFill>
                  <a:srgbClr val="7030A0"/>
                </a:solidFill>
              </a:rPr>
            </a:br>
            <a:r>
              <a:rPr lang="de-DE" sz="2400" dirty="0" smtClean="0">
                <a:solidFill>
                  <a:srgbClr val="7030A0"/>
                </a:solidFill>
              </a:rPr>
              <a:t>ergibt das… Äh… Moment… Nächste Aufgabe abwarten!“</a:t>
            </a:r>
            <a:endParaRPr lang="de-DE" sz="24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 smtClean="0">
                <a:solidFill>
                  <a:schemeClr val="bg1">
                    <a:lumMod val="50000"/>
                  </a:schemeClr>
                </a:solidFill>
              </a:rPr>
              <a:t>Antwort:</a:t>
            </a:r>
          </a:p>
          <a:p>
            <a:pPr marL="400050" lvl="1" indent="0">
              <a:buNone/>
            </a:pPr>
            <a:r>
              <a:rPr lang="de-DE" sz="2400" dirty="0" smtClean="0"/>
              <a:t>Nils hat 36 Euro in seiner Spardose.</a:t>
            </a:r>
          </a:p>
        </p:txBody>
      </p:sp>
    </p:spTree>
    <p:extLst>
      <p:ext uri="{BB962C8B-B14F-4D97-AF65-F5344CB8AC3E}">
        <p14:creationId xmlns:p14="http://schemas.microsoft.com/office/powerpoint/2010/main" val="47722987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581</Words>
  <Application>Microsoft Office PowerPoint</Application>
  <PresentationFormat>Bildschirmpräsentation (4:3)</PresentationFormat>
  <Paragraphs>194</Paragraphs>
  <Slides>22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3" baseType="lpstr">
      <vt:lpstr>Larissa</vt:lpstr>
      <vt:lpstr>Schulden und Guthaben: Rechnen mit rationalen Zahlen</vt:lpstr>
      <vt:lpstr>Addition rationaler Zahlen (1)</vt:lpstr>
      <vt:lpstr>Addition rationaler Zahlen (2)</vt:lpstr>
      <vt:lpstr>Addition rationaler Zahlen (3)</vt:lpstr>
      <vt:lpstr>Addition rationaler Zahlen (4)</vt:lpstr>
      <vt:lpstr>Addition rationaler Zahlen (5)</vt:lpstr>
      <vt:lpstr>Addition rationaler Zahlen (6)</vt:lpstr>
      <vt:lpstr>Addition rationaler Zahlen (7)</vt:lpstr>
      <vt:lpstr>Subtraktion rationaler Zahlen (1)</vt:lpstr>
      <vt:lpstr>Subtraktion rationaler Zahlen (2)</vt:lpstr>
      <vt:lpstr>Subtraktion rationaler Zahlen (3)</vt:lpstr>
      <vt:lpstr>Subtraktion rationaler Zahlen (4)</vt:lpstr>
      <vt:lpstr>Subtraktion rationaler Zahlen (5)</vt:lpstr>
      <vt:lpstr>Subtraktion rationaler Zahlen (6)</vt:lpstr>
      <vt:lpstr>Subtraktion rationaler Zahlen (7)</vt:lpstr>
      <vt:lpstr>Subtraktion rationaler Zahlen (8)</vt:lpstr>
      <vt:lpstr>Multiplikation rationaler Zahlen (1)</vt:lpstr>
      <vt:lpstr>Multiplikation rationaler Zahlen (2)</vt:lpstr>
      <vt:lpstr>Multiplikation rationaler Zahlen (3)</vt:lpstr>
      <vt:lpstr>Multiplikation rationaler Zahlen (4)</vt:lpstr>
      <vt:lpstr>Multiplikation rationaler Zahlen (5)</vt:lpstr>
      <vt:lpstr>Division rationaler Zahlen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Ostwald</dc:creator>
  <cp:lastModifiedBy>Ostwald</cp:lastModifiedBy>
  <cp:revision>26</cp:revision>
  <dcterms:created xsi:type="dcterms:W3CDTF">2021-01-08T16:43:56Z</dcterms:created>
  <dcterms:modified xsi:type="dcterms:W3CDTF">2021-01-09T21:15:50Z</dcterms:modified>
</cp:coreProperties>
</file>