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9" r:id="rId8"/>
    <p:sldId id="272" r:id="rId9"/>
    <p:sldId id="273" r:id="rId10"/>
    <p:sldId id="280" r:id="rId11"/>
    <p:sldId id="278" r:id="rId12"/>
    <p:sldId id="274" r:id="rId13"/>
    <p:sldId id="275" r:id="rId14"/>
    <p:sldId id="276" r:id="rId15"/>
    <p:sldId id="281" r:id="rId16"/>
    <p:sldId id="277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63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63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57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43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66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62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92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6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0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l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9F0C-856E-471E-9F13-74C402A721EC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7178-A589-4F5E-AFC0-FF90AD99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5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Schulden und Guthaben:</a:t>
            </a:r>
            <a:br>
              <a:rPr lang="de-DE" dirty="0" smtClean="0"/>
            </a:br>
            <a:r>
              <a:rPr lang="de-DE" dirty="0" smtClean="0"/>
              <a:t>Rechnen mit rationalen Zahlen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6021288"/>
            <a:ext cx="7056784" cy="409600"/>
          </a:xfrm>
        </p:spPr>
        <p:txBody>
          <a:bodyPr/>
          <a:lstStyle/>
          <a:p>
            <a:r>
              <a:rPr lang="de-DE" sz="1600" dirty="0" smtClean="0"/>
              <a:t>www.scoogle.de/start.php?id=87087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7849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(2)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Helge</a:t>
            </a:r>
            <a:r>
              <a:rPr lang="de-DE" sz="2400" dirty="0" smtClean="0"/>
              <a:t> hat 98 Euro in der Spardose,</a:t>
            </a:r>
            <a:br>
              <a:rPr lang="de-DE" sz="2400" dirty="0" smtClean="0"/>
            </a:br>
            <a:r>
              <a:rPr lang="de-DE" sz="2400" dirty="0" smtClean="0"/>
              <a:t>möchte aber ein Handy für 99 Euro kaufen.</a:t>
            </a:r>
            <a:br>
              <a:rPr lang="de-DE" sz="2400" dirty="0" smtClean="0"/>
            </a:br>
            <a:r>
              <a:rPr lang="de-DE" sz="2400" dirty="0" smtClean="0"/>
              <a:t>Wie viele Schulden entstehen?</a:t>
            </a:r>
            <a:endParaRPr lang="de-DE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(+98)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0B050"/>
                </a:solidFill>
              </a:rPr>
              <a:t>(+99)</a:t>
            </a:r>
            <a:r>
              <a:rPr lang="de-DE" sz="2400" dirty="0" smtClean="0"/>
              <a:t> = 98 – 99 = </a:t>
            </a:r>
            <a:r>
              <a:rPr lang="de-DE" sz="2400" dirty="0" smtClean="0">
                <a:solidFill>
                  <a:srgbClr val="FF0000"/>
                </a:solidFill>
              </a:rPr>
              <a:t>(–1)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„Subtrahiert man Guthaben von Guthaben,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kann das Ergebnis positiv oder negativ sein.“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Helge muss 1 Euro Schulden machen.</a:t>
            </a:r>
          </a:p>
        </p:txBody>
      </p:sp>
      <p:sp>
        <p:nvSpPr>
          <p:cNvPr id="4" name="Rechteckige Legende 3"/>
          <p:cNvSpPr/>
          <p:nvPr/>
        </p:nvSpPr>
        <p:spPr>
          <a:xfrm>
            <a:off x="1979712" y="2924944"/>
            <a:ext cx="4392488" cy="432048"/>
          </a:xfrm>
          <a:prstGeom prst="wedgeRectCallout">
            <a:avLst>
              <a:gd name="adj1" fmla="val -40434"/>
              <a:gd name="adj2" fmla="val 9667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Preise werden mit + geschrieben!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729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(3)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Kim hat 11 Euro Schulden.</a:t>
            </a:r>
            <a:br>
              <a:rPr lang="de-DE" sz="2400" dirty="0" smtClean="0"/>
            </a:br>
            <a:r>
              <a:rPr lang="de-DE" sz="2400" dirty="0" smtClean="0"/>
              <a:t>Trotzdem kauft er sich online einen Film für 6 Euro.</a:t>
            </a:r>
            <a:br>
              <a:rPr lang="de-DE" sz="2400" dirty="0" smtClean="0"/>
            </a:br>
            <a:r>
              <a:rPr lang="de-DE" sz="2400" dirty="0" smtClean="0"/>
              <a:t>Wie hoch sind jetzt die Schulden?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(–11)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– </a:t>
            </a:r>
            <a:r>
              <a:rPr lang="de-DE" sz="2400" dirty="0" smtClean="0">
                <a:solidFill>
                  <a:srgbClr val="00B050"/>
                </a:solidFill>
              </a:rPr>
              <a:t>(+ 6)</a:t>
            </a:r>
            <a:r>
              <a:rPr lang="de-DE" sz="2400" dirty="0" smtClean="0"/>
              <a:t> = –11 – 6 = </a:t>
            </a:r>
            <a:r>
              <a:rPr lang="de-DE" sz="2400" dirty="0" smtClean="0">
                <a:solidFill>
                  <a:srgbClr val="FF0000"/>
                </a:solidFill>
              </a:rPr>
              <a:t>(–17)</a:t>
            </a:r>
            <a:r>
              <a:rPr lang="de-DE" sz="2400" dirty="0" smtClean="0">
                <a:solidFill>
                  <a:srgbClr val="00B050"/>
                </a:solidFill>
              </a:rPr>
              <a:t/>
            </a:r>
            <a:br>
              <a:rPr lang="de-DE" sz="2400" dirty="0" smtClean="0">
                <a:solidFill>
                  <a:srgbClr val="00B050"/>
                </a:solidFill>
              </a:rPr>
            </a:b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„Zieht man von Schulden Guthaben ab,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so erhöhen sich die Schulden!“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Roman hat 4 Euro Schulden.</a:t>
            </a:r>
          </a:p>
        </p:txBody>
      </p:sp>
    </p:spTree>
    <p:extLst>
      <p:ext uri="{BB962C8B-B14F-4D97-AF65-F5344CB8AC3E}">
        <p14:creationId xmlns:p14="http://schemas.microsoft.com/office/powerpoint/2010/main" val="3316533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(4)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Kai und Roman haben zusammen 10 Euro Schulden. </a:t>
            </a:r>
            <a:br>
              <a:rPr lang="de-DE" sz="2400" dirty="0" smtClean="0"/>
            </a:br>
            <a:r>
              <a:rPr lang="de-DE" sz="2400" dirty="0" smtClean="0"/>
              <a:t>Kai hat 6 Euro Schulden. </a:t>
            </a:r>
            <a:br>
              <a:rPr lang="de-DE" sz="2400" dirty="0" smtClean="0"/>
            </a:br>
            <a:r>
              <a:rPr lang="de-DE" sz="2400" dirty="0" smtClean="0"/>
              <a:t>Wie viele Schulden hat Roman?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(–10)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– </a:t>
            </a:r>
            <a:r>
              <a:rPr lang="de-DE" sz="2400" dirty="0" smtClean="0">
                <a:solidFill>
                  <a:srgbClr val="FF0000"/>
                </a:solidFill>
              </a:rPr>
              <a:t>(– 6)</a:t>
            </a:r>
            <a:r>
              <a:rPr lang="de-DE" sz="2400" dirty="0" smtClean="0"/>
              <a:t> = –10 + 6 = </a:t>
            </a:r>
            <a:r>
              <a:rPr lang="de-DE" sz="2400" dirty="0" smtClean="0">
                <a:solidFill>
                  <a:srgbClr val="FF0000"/>
                </a:solidFill>
              </a:rPr>
              <a:t>(–4)</a:t>
            </a:r>
            <a:r>
              <a:rPr lang="de-DE" sz="2400" dirty="0" smtClean="0">
                <a:solidFill>
                  <a:srgbClr val="00B050"/>
                </a:solidFill>
              </a:rPr>
              <a:t/>
            </a:r>
            <a:br>
              <a:rPr lang="de-DE" sz="2400" dirty="0" smtClean="0">
                <a:solidFill>
                  <a:srgbClr val="00B050"/>
                </a:solidFill>
              </a:rPr>
            </a:b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„Zieht man von Schulden Schulden ab, </a:t>
            </a:r>
            <a:r>
              <a:rPr lang="de-DE" sz="2400" dirty="0" smtClean="0">
                <a:solidFill>
                  <a:srgbClr val="7030A0"/>
                </a:solidFill>
              </a:rPr>
              <a:t>…</a:t>
            </a:r>
            <a:r>
              <a:rPr lang="de-DE" sz="2400" dirty="0" smtClean="0">
                <a:solidFill>
                  <a:srgbClr val="7030A0"/>
                </a:solidFill>
              </a:rPr>
              <a:t>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Roman hat 4 Euro Schulden.</a:t>
            </a:r>
          </a:p>
        </p:txBody>
      </p:sp>
    </p:spTree>
    <p:extLst>
      <p:ext uri="{BB962C8B-B14F-4D97-AF65-F5344CB8AC3E}">
        <p14:creationId xmlns:p14="http://schemas.microsoft.com/office/powerpoint/2010/main" val="222947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(5)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Karin hat 10 Euro Guthaben. </a:t>
            </a:r>
            <a:br>
              <a:rPr lang="de-DE" sz="2400" dirty="0" smtClean="0"/>
            </a:br>
            <a:r>
              <a:rPr lang="de-DE" sz="2400" dirty="0" smtClean="0"/>
              <a:t>Leni zahlt ihr 13 Euro Schulden </a:t>
            </a:r>
            <a:r>
              <a:rPr lang="de-DE" sz="2400" dirty="0" smtClean="0">
                <a:solidFill>
                  <a:srgbClr val="0070C0"/>
                </a:solidFill>
              </a:rPr>
              <a:t>zurück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Wie viele Geld hat Karin jetzt?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(+10) </a:t>
            </a:r>
            <a:r>
              <a:rPr lang="de-DE" sz="2400" dirty="0" smtClean="0">
                <a:solidFill>
                  <a:srgbClr val="0070C0"/>
                </a:solidFill>
              </a:rPr>
              <a:t>–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(– 13)</a:t>
            </a:r>
            <a:r>
              <a:rPr lang="de-DE" sz="2400" dirty="0" smtClean="0"/>
              <a:t> = 10 + 13 = </a:t>
            </a:r>
            <a:r>
              <a:rPr lang="de-DE" sz="2400" dirty="0" smtClean="0">
                <a:solidFill>
                  <a:srgbClr val="00B050"/>
                </a:solidFill>
              </a:rPr>
              <a:t>(+23)</a:t>
            </a:r>
            <a:br>
              <a:rPr lang="de-DE" sz="2400" dirty="0" smtClean="0">
                <a:solidFill>
                  <a:srgbClr val="00B050"/>
                </a:solidFill>
              </a:rPr>
            </a:b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„Hat man 10 Euro Guthaben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und bekommt 13 Euro Schulden zurückgezahlt,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so hat man danach 23 Euro Guthaben!“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Karin hat jetzt 23 Euro Guthaben.</a:t>
            </a:r>
          </a:p>
        </p:txBody>
      </p:sp>
    </p:spTree>
    <p:extLst>
      <p:ext uri="{BB962C8B-B14F-4D97-AF65-F5344CB8AC3E}">
        <p14:creationId xmlns:p14="http://schemas.microsoft.com/office/powerpoint/2010/main" val="69468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(6)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Caro hat 13 Euro Schulden. </a:t>
            </a:r>
            <a:br>
              <a:rPr lang="de-DE" sz="2400" dirty="0" smtClean="0"/>
            </a:br>
            <a:r>
              <a:rPr lang="de-DE" sz="2400" dirty="0" smtClean="0"/>
              <a:t>Anna zahlt ihr 18 Euro Schulden </a:t>
            </a:r>
            <a:r>
              <a:rPr lang="de-DE" sz="2400" dirty="0" smtClean="0">
                <a:solidFill>
                  <a:srgbClr val="0070C0"/>
                </a:solidFill>
              </a:rPr>
              <a:t>zurück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Wie viele Geld hat Caro jetzt?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(–13)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0070C0"/>
                </a:solidFill>
              </a:rPr>
              <a:t>–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(– 18)</a:t>
            </a:r>
            <a:r>
              <a:rPr lang="de-DE" sz="2400" dirty="0" smtClean="0"/>
              <a:t> = –13 + 18 = </a:t>
            </a: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endParaRPr lang="de-DE" sz="8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Caro hat jetzt 5 Euro Guthaben.</a:t>
            </a:r>
          </a:p>
        </p:txBody>
      </p:sp>
      <p:sp>
        <p:nvSpPr>
          <p:cNvPr id="5" name="Rechteckige Legende 4"/>
          <p:cNvSpPr/>
          <p:nvPr/>
        </p:nvSpPr>
        <p:spPr>
          <a:xfrm>
            <a:off x="4932040" y="2708920"/>
            <a:ext cx="3456384" cy="792088"/>
          </a:xfrm>
          <a:prstGeom prst="wedgeRectCallout">
            <a:avLst>
              <a:gd name="adj1" fmla="val -38848"/>
              <a:gd name="adj2" fmla="val -778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Zahlt jemand zurück,</a:t>
            </a:r>
            <a:br>
              <a:rPr lang="de-DE" sz="2400" dirty="0" smtClean="0"/>
            </a:br>
            <a:r>
              <a:rPr lang="de-DE" sz="2400" dirty="0" smtClean="0"/>
              <a:t>muss man subtrahieren!</a:t>
            </a:r>
          </a:p>
        </p:txBody>
      </p:sp>
    </p:spTree>
    <p:extLst>
      <p:ext uri="{BB962C8B-B14F-4D97-AF65-F5344CB8AC3E}">
        <p14:creationId xmlns:p14="http://schemas.microsoft.com/office/powerpoint/2010/main" val="127381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(7)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Ali hat 18 Euro Schulden. </a:t>
            </a:r>
            <a:br>
              <a:rPr lang="de-DE" sz="2400" dirty="0" smtClean="0"/>
            </a:br>
            <a:r>
              <a:rPr lang="de-DE" sz="2400" dirty="0" smtClean="0"/>
              <a:t>Alina zahlt ihm 13 Euro Schulden </a:t>
            </a:r>
            <a:r>
              <a:rPr lang="de-DE" sz="2400" dirty="0" smtClean="0">
                <a:solidFill>
                  <a:srgbClr val="0070C0"/>
                </a:solidFill>
              </a:rPr>
              <a:t>zurück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Wie viele Geld hat Ali jetzt?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(–18)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0070C0"/>
                </a:solidFill>
              </a:rPr>
              <a:t>–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(–13)</a:t>
            </a:r>
            <a:r>
              <a:rPr lang="de-DE" sz="2400" dirty="0" smtClean="0"/>
              <a:t> = –18 + 13 = </a:t>
            </a:r>
            <a:r>
              <a:rPr lang="de-DE" sz="2400" dirty="0" smtClean="0">
                <a:solidFill>
                  <a:srgbClr val="FF0000"/>
                </a:solidFill>
              </a:rPr>
              <a:t>(–5)</a:t>
            </a:r>
            <a:endParaRPr lang="de-DE" sz="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Ali hat immer noch 5 Euro Schulden.</a:t>
            </a:r>
          </a:p>
        </p:txBody>
      </p:sp>
    </p:spTree>
    <p:extLst>
      <p:ext uri="{BB962C8B-B14F-4D97-AF65-F5344CB8AC3E}">
        <p14:creationId xmlns:p14="http://schemas.microsoft.com/office/powerpoint/2010/main" val="257988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(8)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Alle Additionen auf einen Blick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(+99)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0B050"/>
                </a:solidFill>
              </a:rPr>
              <a:t>(+63)</a:t>
            </a:r>
            <a:r>
              <a:rPr lang="de-DE" sz="2400" dirty="0" smtClean="0"/>
              <a:t> = 99 – 63 = </a:t>
            </a:r>
            <a:r>
              <a:rPr lang="de-DE" sz="2400" dirty="0" smtClean="0">
                <a:solidFill>
                  <a:srgbClr val="00B050"/>
                </a:solidFill>
              </a:rPr>
              <a:t>(+36) 	Guthaben </a:t>
            </a:r>
            <a:r>
              <a:rPr lang="de-DE" sz="2400" dirty="0" smtClean="0"/>
              <a:t>–</a:t>
            </a:r>
            <a:r>
              <a:rPr lang="de-DE" sz="2400" dirty="0" smtClean="0">
                <a:solidFill>
                  <a:srgbClr val="00B050"/>
                </a:solidFill>
              </a:rPr>
              <a:t> Guthaben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(+98)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0B050"/>
                </a:solidFill>
              </a:rPr>
              <a:t>(+99)</a:t>
            </a:r>
            <a:r>
              <a:rPr lang="de-DE" sz="2400" dirty="0" smtClean="0"/>
              <a:t> = 98 – 99 = </a:t>
            </a:r>
            <a:r>
              <a:rPr lang="de-DE" sz="2400" dirty="0" smtClean="0">
                <a:solidFill>
                  <a:srgbClr val="FF0000"/>
                </a:solidFill>
              </a:rPr>
              <a:t>(–1)	</a:t>
            </a:r>
            <a:r>
              <a:rPr lang="de-DE" sz="2400" dirty="0" smtClean="0">
                <a:solidFill>
                  <a:srgbClr val="00B050"/>
                </a:solidFill>
              </a:rPr>
              <a:t>Guthaben </a:t>
            </a:r>
            <a:r>
              <a:rPr lang="de-DE" sz="2400" dirty="0" smtClean="0"/>
              <a:t>–</a:t>
            </a:r>
            <a:r>
              <a:rPr lang="de-DE" sz="2400" dirty="0" smtClean="0">
                <a:solidFill>
                  <a:srgbClr val="00B050"/>
                </a:solidFill>
              </a:rPr>
              <a:t> Guthaben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(–13)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– </a:t>
            </a:r>
            <a:r>
              <a:rPr lang="de-DE" sz="2400" dirty="0" smtClean="0">
                <a:solidFill>
                  <a:srgbClr val="FF0000"/>
                </a:solidFill>
              </a:rPr>
              <a:t>(–18)</a:t>
            </a:r>
            <a:r>
              <a:rPr lang="de-DE" sz="2400" dirty="0" smtClean="0"/>
              <a:t> = –13 + 18 = </a:t>
            </a:r>
            <a:r>
              <a:rPr lang="de-DE" sz="2400" dirty="0" smtClean="0">
                <a:solidFill>
                  <a:srgbClr val="00B050"/>
                </a:solidFill>
              </a:rPr>
              <a:t>(+5) </a:t>
            </a:r>
            <a:r>
              <a:rPr lang="de-DE" sz="2400" dirty="0" smtClean="0">
                <a:solidFill>
                  <a:srgbClr val="FF0000"/>
                </a:solidFill>
              </a:rPr>
              <a:t>	Schulden </a:t>
            </a:r>
            <a:r>
              <a:rPr lang="de-DE" sz="2400" dirty="0" smtClean="0"/>
              <a:t>–</a:t>
            </a:r>
            <a:r>
              <a:rPr lang="de-DE" sz="2400" dirty="0" smtClean="0">
                <a:solidFill>
                  <a:srgbClr val="FF0000"/>
                </a:solidFill>
              </a:rPr>
              <a:t> Schulden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(–10)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– </a:t>
            </a:r>
            <a:r>
              <a:rPr lang="de-DE" sz="2400" dirty="0" smtClean="0">
                <a:solidFill>
                  <a:srgbClr val="FF0000"/>
                </a:solidFill>
              </a:rPr>
              <a:t>(– 6)</a:t>
            </a:r>
            <a:r>
              <a:rPr lang="de-DE" sz="2400" dirty="0" smtClean="0"/>
              <a:t> = –10 + 6 = </a:t>
            </a:r>
            <a:r>
              <a:rPr lang="de-DE" sz="2400" dirty="0" smtClean="0">
                <a:solidFill>
                  <a:srgbClr val="FF0000"/>
                </a:solidFill>
              </a:rPr>
              <a:t>(–4)	Schulden </a:t>
            </a:r>
            <a:r>
              <a:rPr lang="de-DE" sz="2400" dirty="0" smtClean="0"/>
              <a:t>–</a:t>
            </a:r>
            <a:r>
              <a:rPr lang="de-DE" sz="2400" dirty="0" smtClean="0">
                <a:solidFill>
                  <a:srgbClr val="FF0000"/>
                </a:solidFill>
              </a:rPr>
              <a:t> Schulden</a:t>
            </a:r>
          </a:p>
          <a:p>
            <a:pPr marL="0" indent="0">
              <a:buNone/>
            </a:pPr>
            <a:endParaRPr lang="de-DE" sz="12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(+10) </a:t>
            </a:r>
            <a:r>
              <a:rPr lang="de-DE" sz="2400" dirty="0" smtClean="0"/>
              <a:t>– </a:t>
            </a:r>
            <a:r>
              <a:rPr lang="de-DE" sz="2400" dirty="0" smtClean="0">
                <a:solidFill>
                  <a:srgbClr val="FF0000"/>
                </a:solidFill>
              </a:rPr>
              <a:t>(–13)</a:t>
            </a:r>
            <a:r>
              <a:rPr lang="de-DE" sz="2400" dirty="0" smtClean="0"/>
              <a:t> = 10 + 13 = </a:t>
            </a:r>
            <a:r>
              <a:rPr lang="de-DE" sz="2400" dirty="0" smtClean="0">
                <a:solidFill>
                  <a:srgbClr val="00B050"/>
                </a:solidFill>
              </a:rPr>
              <a:t>(+23) 	Guthaben </a:t>
            </a:r>
            <a:r>
              <a:rPr lang="de-DE" sz="2400" dirty="0" smtClean="0"/>
              <a:t>–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Schulden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(–11)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– </a:t>
            </a:r>
            <a:r>
              <a:rPr lang="de-DE" sz="2400" dirty="0" smtClean="0">
                <a:solidFill>
                  <a:srgbClr val="00B050"/>
                </a:solidFill>
              </a:rPr>
              <a:t>(+16)</a:t>
            </a:r>
            <a:r>
              <a:rPr lang="de-DE" sz="2400" dirty="0" smtClean="0"/>
              <a:t> = –11 – 16 = </a:t>
            </a:r>
            <a:r>
              <a:rPr lang="de-DE" sz="2400" dirty="0" smtClean="0">
                <a:solidFill>
                  <a:srgbClr val="FF0000"/>
                </a:solidFill>
              </a:rPr>
              <a:t>(–27) 	Schulden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–</a:t>
            </a:r>
            <a:r>
              <a:rPr lang="de-DE" sz="2400" dirty="0" smtClean="0">
                <a:solidFill>
                  <a:srgbClr val="00B050"/>
                </a:solidFill>
              </a:rPr>
              <a:t> Guthaben</a:t>
            </a:r>
          </a:p>
        </p:txBody>
      </p:sp>
    </p:spTree>
    <p:extLst>
      <p:ext uri="{BB962C8B-B14F-4D97-AF65-F5344CB8AC3E}">
        <p14:creationId xmlns:p14="http://schemas.microsoft.com/office/powerpoint/2010/main" val="420136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Multiplikation rationaler Zahlen (1)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Lea hat bei 3 Spardosen, in denen jeweils 7 Euro sind.</a:t>
            </a:r>
            <a:br>
              <a:rPr lang="de-DE" sz="2400" dirty="0" smtClean="0"/>
            </a:br>
            <a:r>
              <a:rPr lang="de-DE" sz="2400" dirty="0" smtClean="0"/>
              <a:t>Wie viele Euro hat sie insgesamt?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(+3)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(+21)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Lea hat insgesamt 21 Euro in ihren Spardosen.</a:t>
            </a:r>
          </a:p>
        </p:txBody>
      </p:sp>
    </p:spTree>
    <p:extLst>
      <p:ext uri="{BB962C8B-B14F-4D97-AF65-F5344CB8AC3E}">
        <p14:creationId xmlns:p14="http://schemas.microsoft.com/office/powerpoint/2010/main" val="385394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Multiplikation rationaler Zahlen (2)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Steve hat bei 5 Freunden jeweils 6 Euro Schulden.</a:t>
            </a:r>
            <a:br>
              <a:rPr lang="de-DE" sz="2400" dirty="0" smtClean="0"/>
            </a:br>
            <a:r>
              <a:rPr lang="de-DE" sz="2400" dirty="0" smtClean="0"/>
              <a:t>Wie viele Schulden hat er insgesamt?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(–6)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(–30)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Steve hat insgesamt 30 Euro Schulden.</a:t>
            </a:r>
          </a:p>
        </p:txBody>
      </p:sp>
      <p:sp>
        <p:nvSpPr>
          <p:cNvPr id="4" name="Rechteckige Legende 3"/>
          <p:cNvSpPr/>
          <p:nvPr/>
        </p:nvSpPr>
        <p:spPr>
          <a:xfrm>
            <a:off x="4139952" y="2708920"/>
            <a:ext cx="4248472" cy="1224136"/>
          </a:xfrm>
          <a:prstGeom prst="wedgeRectCallout">
            <a:avLst>
              <a:gd name="adj1" fmla="val -70819"/>
              <a:gd name="adj2" fmla="val 30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Faktoren darf man vertauschen! Deshalb gilt auch: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(</a:t>
            </a:r>
            <a:r>
              <a:rPr lang="de-DE" sz="2400" dirty="0" smtClean="0">
                <a:solidFill>
                  <a:schemeClr val="tx1"/>
                </a:solidFill>
              </a:rPr>
              <a:t>–</a:t>
            </a:r>
            <a:r>
              <a:rPr lang="de-DE" sz="2400" dirty="0" smtClean="0">
                <a:solidFill>
                  <a:schemeClr val="tx1"/>
                </a:solidFill>
              </a:rPr>
              <a:t>6) </a:t>
            </a:r>
            <a:r>
              <a:rPr lang="de-DE" sz="2400" dirty="0" smtClean="0"/>
              <a:t>•</a:t>
            </a:r>
            <a:r>
              <a:rPr lang="de-DE" sz="2400" dirty="0" smtClean="0">
                <a:solidFill>
                  <a:schemeClr val="tx1"/>
                </a:solidFill>
              </a:rPr>
              <a:t> (+5) = (</a:t>
            </a:r>
            <a:r>
              <a:rPr lang="de-DE" sz="2400" dirty="0" smtClean="0">
                <a:solidFill>
                  <a:schemeClr val="tx1"/>
                </a:solidFill>
              </a:rPr>
              <a:t>–</a:t>
            </a:r>
            <a:r>
              <a:rPr lang="de-DE" sz="2400" dirty="0" smtClean="0">
                <a:solidFill>
                  <a:schemeClr val="tx1"/>
                </a:solidFill>
              </a:rPr>
              <a:t>30)</a:t>
            </a:r>
          </a:p>
        </p:txBody>
      </p:sp>
    </p:spTree>
    <p:extLst>
      <p:ext uri="{BB962C8B-B14F-4D97-AF65-F5344CB8AC3E}">
        <p14:creationId xmlns:p14="http://schemas.microsoft.com/office/powerpoint/2010/main" val="189698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Multiplikation rationaler Zahlen (3)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Vanessa hat 4 Freunde, die ihr jeweils 5 Euro schulden.</a:t>
            </a:r>
            <a:br>
              <a:rPr lang="de-DE" sz="2400" dirty="0" smtClean="0"/>
            </a:br>
            <a:r>
              <a:rPr lang="de-DE" sz="2400" dirty="0" smtClean="0"/>
              <a:t>Sie zahlen ihre Schulden </a:t>
            </a:r>
            <a:r>
              <a:rPr lang="de-DE" sz="2400" dirty="0" smtClean="0">
                <a:solidFill>
                  <a:srgbClr val="0070C0"/>
                </a:solidFill>
              </a:rPr>
              <a:t>zurück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Wie viele Geld bekommt Vanessa insgesamt?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</a:t>
            </a:r>
            <a:r>
              <a:rPr lang="de-DE" sz="2400" dirty="0" smtClean="0">
                <a:solidFill>
                  <a:srgbClr val="0070C0"/>
                </a:solidFill>
              </a:rPr>
              <a:t>–</a:t>
            </a:r>
            <a:r>
              <a:rPr lang="de-DE" sz="2400" dirty="0" smtClean="0">
                <a:solidFill>
                  <a:srgbClr val="FF0000"/>
                </a:solidFill>
              </a:rPr>
              <a:t>4)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(–5)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(+20)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Vanessa bekommt insgesamt 20 Euro.</a:t>
            </a:r>
          </a:p>
        </p:txBody>
      </p:sp>
    </p:spTree>
    <p:extLst>
      <p:ext uri="{BB962C8B-B14F-4D97-AF65-F5344CB8AC3E}">
        <p14:creationId xmlns:p14="http://schemas.microsoft.com/office/powerpoint/2010/main" val="412845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(1)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Moritz hat zwei Spardosen. </a:t>
            </a:r>
            <a:br>
              <a:rPr lang="de-DE" sz="2400" dirty="0" smtClean="0"/>
            </a:br>
            <a:r>
              <a:rPr lang="de-DE" sz="2400" dirty="0" smtClean="0"/>
              <a:t>In einer Dose hat er 15 Euro, </a:t>
            </a:r>
            <a:br>
              <a:rPr lang="de-DE" sz="2400" dirty="0" smtClean="0"/>
            </a:br>
            <a:r>
              <a:rPr lang="de-DE" sz="2400" dirty="0" smtClean="0"/>
              <a:t>in der anderen hat er 10 Euro.</a:t>
            </a:r>
            <a:br>
              <a:rPr lang="de-DE" sz="2400" dirty="0" smtClean="0"/>
            </a:br>
            <a:r>
              <a:rPr lang="de-DE" sz="2400" dirty="0" smtClean="0"/>
              <a:t>Wie viel Geld hat er gespart?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(+15)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00B050"/>
                </a:solidFill>
              </a:rPr>
              <a:t>(+10)</a:t>
            </a:r>
            <a:r>
              <a:rPr lang="de-DE" sz="2400" dirty="0" smtClean="0"/>
              <a:t> = 15 + 10 = </a:t>
            </a:r>
            <a:r>
              <a:rPr lang="de-DE" sz="2400" dirty="0" smtClean="0">
                <a:solidFill>
                  <a:srgbClr val="00B050"/>
                </a:solidFill>
              </a:rPr>
              <a:t>(+25)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„Addiert man Guthaben zu Guthaben,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ergibt das noch mehr Guthaben!“</a:t>
            </a:r>
            <a:endParaRPr lang="de-DE" sz="24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Moritz hat 25 Euro gespart.</a:t>
            </a:r>
          </a:p>
        </p:txBody>
      </p:sp>
      <p:sp>
        <p:nvSpPr>
          <p:cNvPr id="4" name="Rechteckige Legende 3"/>
          <p:cNvSpPr/>
          <p:nvPr/>
        </p:nvSpPr>
        <p:spPr>
          <a:xfrm>
            <a:off x="4788024" y="2492896"/>
            <a:ext cx="3384376" cy="1008112"/>
          </a:xfrm>
          <a:prstGeom prst="wedgeRectCallout">
            <a:avLst>
              <a:gd name="adj1" fmla="val -54325"/>
              <a:gd name="adj2" fmla="val 9638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Guthaben wir mit einem Plus geschrieben!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1933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Multiplikation rationaler Zahlen (4)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Alle Multiplikationen auf einen Blick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(+3)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(+21) 	   Plus </a:t>
            </a:r>
            <a:r>
              <a:rPr lang="de-DE" sz="2400" dirty="0" smtClean="0"/>
              <a:t>mal</a:t>
            </a:r>
            <a:r>
              <a:rPr lang="de-DE" sz="2400" dirty="0" smtClean="0">
                <a:solidFill>
                  <a:srgbClr val="00B050"/>
                </a:solidFill>
              </a:rPr>
              <a:t> Plus </a:t>
            </a:r>
            <a:r>
              <a:rPr lang="de-DE" sz="2400" dirty="0" smtClean="0"/>
              <a:t>gleich</a:t>
            </a:r>
            <a:r>
              <a:rPr lang="de-DE" sz="2400" dirty="0" smtClean="0">
                <a:solidFill>
                  <a:srgbClr val="00B050"/>
                </a:solidFill>
              </a:rPr>
              <a:t> Plus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</a:t>
            </a:r>
            <a:r>
              <a:rPr lang="de-DE" sz="2400" dirty="0" smtClean="0">
                <a:solidFill>
                  <a:srgbClr val="0070C0"/>
                </a:solidFill>
              </a:rPr>
              <a:t>–</a:t>
            </a:r>
            <a:r>
              <a:rPr lang="de-DE" sz="2400" dirty="0" smtClean="0">
                <a:solidFill>
                  <a:srgbClr val="FF0000"/>
                </a:solidFill>
              </a:rPr>
              <a:t>4)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(–5)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(+20) 	   </a:t>
            </a:r>
            <a:r>
              <a:rPr lang="de-DE" sz="2400" dirty="0" smtClean="0">
                <a:solidFill>
                  <a:srgbClr val="FF0000"/>
                </a:solidFill>
              </a:rPr>
              <a:t>Minus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mal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Minus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gleich</a:t>
            </a:r>
            <a:r>
              <a:rPr lang="de-DE" sz="2400" dirty="0" smtClean="0">
                <a:solidFill>
                  <a:srgbClr val="00B050"/>
                </a:solidFill>
              </a:rPr>
              <a:t> Plus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„Multipliziert man zwei Zahlen mit gleichen Vorzeichen,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so ist das Ergebnis </a:t>
            </a:r>
            <a:r>
              <a:rPr lang="de-DE" sz="2400" dirty="0" smtClean="0">
                <a:solidFill>
                  <a:srgbClr val="00B050"/>
                </a:solidFill>
              </a:rPr>
              <a:t>positiv</a:t>
            </a:r>
            <a:r>
              <a:rPr lang="de-DE" sz="2400" dirty="0" smtClean="0">
                <a:solidFill>
                  <a:srgbClr val="7030A0"/>
                </a:solidFill>
              </a:rPr>
              <a:t>.“</a:t>
            </a:r>
            <a:endParaRPr lang="de-DE" sz="2400" dirty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(–6)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(–30) 	   </a:t>
            </a:r>
            <a:r>
              <a:rPr lang="de-DE" sz="2400" dirty="0" smtClean="0">
                <a:solidFill>
                  <a:srgbClr val="00B050"/>
                </a:solidFill>
              </a:rPr>
              <a:t>Plus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mal</a:t>
            </a:r>
            <a:r>
              <a:rPr lang="de-DE" sz="2400" dirty="0" smtClean="0">
                <a:solidFill>
                  <a:srgbClr val="FF0000"/>
                </a:solidFill>
              </a:rPr>
              <a:t> Minus </a:t>
            </a:r>
            <a:r>
              <a:rPr lang="de-DE" sz="2400" dirty="0" smtClean="0"/>
              <a:t>gleich</a:t>
            </a:r>
            <a:r>
              <a:rPr lang="de-DE" sz="2400" dirty="0" smtClean="0">
                <a:solidFill>
                  <a:srgbClr val="FF0000"/>
                </a:solidFill>
              </a:rPr>
              <a:t> Minus</a:t>
            </a:r>
            <a:r>
              <a:rPr lang="de-DE" sz="2400" dirty="0" smtClean="0"/>
              <a:t>.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(–6)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/>
              <a:t>•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>
                <a:solidFill>
                  <a:schemeClr val="tx1"/>
                </a:solidFill>
              </a:rPr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(–30)</a:t>
            </a:r>
            <a:r>
              <a:rPr lang="de-DE" sz="2400" dirty="0" smtClean="0">
                <a:solidFill>
                  <a:schemeClr val="tx1"/>
                </a:solidFill>
              </a:rPr>
              <a:t> 	   </a:t>
            </a:r>
            <a:r>
              <a:rPr lang="de-DE" sz="2400" dirty="0" smtClean="0">
                <a:solidFill>
                  <a:srgbClr val="FF0000"/>
                </a:solidFill>
              </a:rPr>
              <a:t>Minus</a:t>
            </a:r>
            <a:r>
              <a:rPr lang="de-DE" sz="2400" dirty="0" smtClean="0">
                <a:solidFill>
                  <a:schemeClr val="tx1"/>
                </a:solidFill>
              </a:rPr>
              <a:t> mal </a:t>
            </a:r>
            <a:r>
              <a:rPr lang="de-DE" sz="2400" dirty="0" smtClean="0">
                <a:solidFill>
                  <a:srgbClr val="00B050"/>
                </a:solidFill>
              </a:rPr>
              <a:t>Plus</a:t>
            </a:r>
            <a:r>
              <a:rPr lang="de-DE" sz="2400" dirty="0" smtClean="0">
                <a:solidFill>
                  <a:schemeClr val="tx1"/>
                </a:solidFill>
              </a:rPr>
              <a:t> gleich </a:t>
            </a:r>
            <a:r>
              <a:rPr lang="de-DE" sz="2400" dirty="0" smtClean="0">
                <a:solidFill>
                  <a:srgbClr val="FF0000"/>
                </a:solidFill>
              </a:rPr>
              <a:t>Minus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„Multipliziert man zwei Zahlen mit unterschiedlichen Vorzeichen,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so ist das Ergebnis </a:t>
            </a:r>
            <a:r>
              <a:rPr lang="de-DE" sz="2400" dirty="0" smtClean="0">
                <a:solidFill>
                  <a:srgbClr val="FF0000"/>
                </a:solidFill>
              </a:rPr>
              <a:t>negativ</a:t>
            </a:r>
            <a:r>
              <a:rPr lang="de-DE" sz="2400" dirty="0" smtClean="0">
                <a:solidFill>
                  <a:srgbClr val="7030A0"/>
                </a:solidFill>
              </a:rPr>
              <a:t>.“</a:t>
            </a:r>
            <a:endParaRPr lang="de-DE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55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043608" y="3717032"/>
            <a:ext cx="8640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43608" y="2996952"/>
            <a:ext cx="15121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43608" y="3068960"/>
            <a:ext cx="756084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43608" y="2348880"/>
            <a:ext cx="151216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43608" y="2429272"/>
            <a:ext cx="72008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27584" y="1844824"/>
            <a:ext cx="1368152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Multiplikation rationaler Zahlen (5)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Weiterführende Aufgaben: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(+3)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(–4)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• </a:t>
            </a:r>
            <a:r>
              <a:rPr lang="de-DE" sz="2400" dirty="0" smtClean="0">
                <a:solidFill>
                  <a:srgbClr val="FF0000"/>
                </a:solidFill>
              </a:rPr>
              <a:t>(–2)	</a:t>
            </a:r>
            <a:r>
              <a:rPr lang="de-DE" sz="2400" dirty="0" smtClean="0">
                <a:solidFill>
                  <a:srgbClr val="00B050"/>
                </a:solidFill>
              </a:rPr>
              <a:t> 	</a:t>
            </a:r>
            <a:r>
              <a:rPr lang="de-DE" sz="2400" dirty="0" smtClean="0">
                <a:solidFill>
                  <a:srgbClr val="FF0000"/>
                </a:solidFill>
              </a:rPr>
              <a:t>(–3)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(–4)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• </a:t>
            </a:r>
            <a:r>
              <a:rPr lang="de-DE" sz="2400" dirty="0" smtClean="0">
                <a:solidFill>
                  <a:srgbClr val="FF0000"/>
                </a:solidFill>
              </a:rPr>
              <a:t>(–2)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sz="2400" dirty="0" smtClean="0"/>
              <a:t>=</a:t>
            </a:r>
            <a:r>
              <a:rPr lang="de-DE" sz="2400" dirty="0" smtClean="0">
                <a:solidFill>
                  <a:srgbClr val="FF0000"/>
                </a:solidFill>
              </a:rPr>
              <a:t> (</a:t>
            </a:r>
            <a:r>
              <a:rPr lang="de-DE" sz="2400" dirty="0" smtClean="0">
                <a:solidFill>
                  <a:srgbClr val="FF0000"/>
                </a:solidFill>
              </a:rPr>
              <a:t>–</a:t>
            </a:r>
            <a:r>
              <a:rPr lang="de-DE" sz="2400" dirty="0" smtClean="0">
                <a:solidFill>
                  <a:srgbClr val="FF0000"/>
                </a:solidFill>
              </a:rPr>
              <a:t>12)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• </a:t>
            </a:r>
            <a:r>
              <a:rPr lang="de-DE" sz="2400" dirty="0" smtClean="0">
                <a:solidFill>
                  <a:srgbClr val="FF0000"/>
                </a:solidFill>
              </a:rPr>
              <a:t>(–2)		</a:t>
            </a:r>
            <a:r>
              <a:rPr lang="de-DE" sz="2400" dirty="0" smtClean="0"/>
              <a:t>=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(+12)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• </a:t>
            </a:r>
            <a:r>
              <a:rPr lang="de-DE" sz="2400" dirty="0" smtClean="0">
                <a:solidFill>
                  <a:srgbClr val="FF0000"/>
                </a:solidFill>
              </a:rPr>
              <a:t>(–2)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sz="2400" dirty="0" smtClean="0"/>
              <a:t>=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(–84)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(–2)			</a:t>
            </a:r>
            <a:r>
              <a:rPr lang="de-DE" sz="2400" dirty="0" smtClean="0"/>
              <a:t>=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(+84) </a:t>
            </a:r>
            <a:r>
              <a:rPr lang="de-DE" sz="2400" dirty="0" smtClean="0"/>
              <a:t>• </a:t>
            </a:r>
            <a:r>
              <a:rPr lang="de-DE" sz="2400" dirty="0" smtClean="0">
                <a:solidFill>
                  <a:srgbClr val="FF0000"/>
                </a:solidFill>
              </a:rPr>
              <a:t>(–2)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sz="2400" dirty="0" smtClean="0"/>
              <a:t>=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(+168)				</a:t>
            </a:r>
            <a:r>
              <a:rPr lang="de-DE" sz="2400" dirty="0" smtClean="0"/>
              <a:t>=</a:t>
            </a:r>
            <a:r>
              <a:rPr lang="de-DE" sz="2400" dirty="0" smtClean="0">
                <a:solidFill>
                  <a:srgbClr val="FF0000"/>
                </a:solidFill>
              </a:rPr>
              <a:t> (–168)</a:t>
            </a:r>
          </a:p>
          <a:p>
            <a:pPr marL="400050" lvl="1" indent="0">
              <a:lnSpc>
                <a:spcPct val="150000"/>
              </a:lnSpc>
              <a:buNone/>
            </a:pPr>
            <a:endParaRPr lang="de-DE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9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Division rationaler Zahlen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Weiterführende Überlegung:</a:t>
            </a:r>
          </a:p>
          <a:p>
            <a:pPr marL="400050" lvl="1" indent="0">
              <a:buNone/>
            </a:pPr>
            <a:r>
              <a:rPr lang="de-DE" sz="2400" dirty="0" smtClean="0"/>
              <a:t>Die Division ist die Umkehrung der Multiplikation!</a:t>
            </a:r>
          </a:p>
          <a:p>
            <a:pPr marL="400050" lvl="1" indent="0">
              <a:buNone/>
            </a:pPr>
            <a:endParaRPr lang="de-DE" sz="800" dirty="0" smtClean="0"/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(+21)</a:t>
            </a:r>
            <a:r>
              <a:rPr lang="de-DE" sz="2400" dirty="0" smtClean="0"/>
              <a:t> :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(+3)</a:t>
            </a:r>
            <a:r>
              <a:rPr lang="de-DE" sz="2400" dirty="0" smtClean="0"/>
              <a:t>, denn </a:t>
            </a:r>
            <a:r>
              <a:rPr lang="de-DE" sz="2400" dirty="0" smtClean="0">
                <a:solidFill>
                  <a:srgbClr val="00B050"/>
                </a:solidFill>
              </a:rPr>
              <a:t>(+3)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00B050"/>
                </a:solidFill>
              </a:rPr>
              <a:t>(+7)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(+21)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(–30) 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rgbClr val="FF0000"/>
                </a:solidFill>
              </a:rPr>
              <a:t> (–6)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/>
              <a:t>, denn </a:t>
            </a: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(–6)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(–30)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„Dividiert man zwei Zahlen mit gleichen Vorzeichen,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so ist das Ergebnis </a:t>
            </a:r>
            <a:r>
              <a:rPr lang="de-DE" sz="2400" dirty="0" smtClean="0">
                <a:solidFill>
                  <a:srgbClr val="00B050"/>
                </a:solidFill>
              </a:rPr>
              <a:t>positiv</a:t>
            </a:r>
            <a:r>
              <a:rPr lang="de-DE" sz="2400" dirty="0" smtClean="0">
                <a:solidFill>
                  <a:srgbClr val="7030A0"/>
                </a:solidFill>
              </a:rPr>
              <a:t>.“</a:t>
            </a:r>
            <a:endParaRPr lang="de-DE" sz="24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(+20) 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(–5)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(–4)</a:t>
            </a:r>
            <a:r>
              <a:rPr lang="de-DE" sz="2400" dirty="0" smtClean="0"/>
              <a:t>, denn </a:t>
            </a:r>
            <a:r>
              <a:rPr lang="de-DE" sz="2400" dirty="0" smtClean="0">
                <a:solidFill>
                  <a:srgbClr val="FF0000"/>
                </a:solidFill>
              </a:rPr>
              <a:t>(–4)</a:t>
            </a:r>
            <a:r>
              <a:rPr lang="de-DE" sz="2400" dirty="0" smtClean="0"/>
              <a:t> • </a:t>
            </a:r>
            <a:r>
              <a:rPr lang="de-DE" sz="2400" dirty="0" smtClean="0">
                <a:solidFill>
                  <a:srgbClr val="FF0000"/>
                </a:solidFill>
              </a:rPr>
              <a:t>(–5)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(+20)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(–30) 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>
                <a:solidFill>
                  <a:schemeClr val="tx1"/>
                </a:solidFill>
              </a:rPr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(–6)</a:t>
            </a:r>
            <a:r>
              <a:rPr lang="de-DE" sz="2400" dirty="0" smtClean="0"/>
              <a:t>, denn </a:t>
            </a:r>
            <a:r>
              <a:rPr lang="de-DE" sz="2400" dirty="0" smtClean="0">
                <a:solidFill>
                  <a:srgbClr val="FF0000"/>
                </a:solidFill>
              </a:rPr>
              <a:t>(–6)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/>
              <a:t>•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(+5)</a:t>
            </a:r>
            <a:r>
              <a:rPr lang="de-DE" sz="2400" dirty="0" smtClean="0">
                <a:solidFill>
                  <a:schemeClr val="tx1"/>
                </a:solidFill>
              </a:rPr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(–30)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„Dividiert man zwei Zahlen mit unterschiedlichen Vorzeichen,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so ist das Ergebnis </a:t>
            </a:r>
            <a:r>
              <a:rPr lang="de-DE" sz="2400" dirty="0" smtClean="0">
                <a:solidFill>
                  <a:srgbClr val="FF0000"/>
                </a:solidFill>
              </a:rPr>
              <a:t>negativ</a:t>
            </a:r>
            <a:r>
              <a:rPr lang="de-DE" sz="2400" dirty="0" smtClean="0">
                <a:solidFill>
                  <a:srgbClr val="7030A0"/>
                </a:solidFill>
              </a:rPr>
              <a:t>.“</a:t>
            </a:r>
            <a:endParaRPr lang="de-DE" sz="24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88626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(2)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Marion hat 15 Euro Schulden bei Moritz</a:t>
            </a:r>
            <a:br>
              <a:rPr lang="de-DE" sz="2400" dirty="0" smtClean="0"/>
            </a:br>
            <a:r>
              <a:rPr lang="de-DE" sz="2400" dirty="0" smtClean="0"/>
              <a:t>und 10 Euro Schulden bei Karl.</a:t>
            </a:r>
            <a:br>
              <a:rPr lang="de-DE" sz="2400" dirty="0" smtClean="0"/>
            </a:br>
            <a:r>
              <a:rPr lang="de-DE" sz="2400" dirty="0" smtClean="0"/>
              <a:t>Wie viele Schulden hat sie insgesamt?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(–10)</a:t>
            </a:r>
            <a:r>
              <a:rPr lang="de-DE" sz="2400" dirty="0" smtClean="0"/>
              <a:t> = – 15 – 10 = </a:t>
            </a:r>
            <a:r>
              <a:rPr lang="de-DE" sz="2400" dirty="0" smtClean="0">
                <a:solidFill>
                  <a:srgbClr val="FF0000"/>
                </a:solidFill>
              </a:rPr>
              <a:t>(–25)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„Addiert man Schulden zu Schulden,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ergibt das noch mehr Schulden!“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Marion hat insgesamt 25 Euro Schulden.</a:t>
            </a:r>
          </a:p>
        </p:txBody>
      </p:sp>
      <p:sp>
        <p:nvSpPr>
          <p:cNvPr id="5" name="Rechteckige Legende 4"/>
          <p:cNvSpPr/>
          <p:nvPr/>
        </p:nvSpPr>
        <p:spPr>
          <a:xfrm>
            <a:off x="5436096" y="3068960"/>
            <a:ext cx="3528392" cy="1008112"/>
          </a:xfrm>
          <a:prstGeom prst="wedgeRectCallout">
            <a:avLst>
              <a:gd name="adj1" fmla="val -66652"/>
              <a:gd name="adj2" fmla="val 171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Schulden werden mit</a:t>
            </a:r>
            <a:br>
              <a:rPr lang="de-DE" sz="2400" dirty="0" smtClean="0"/>
            </a:br>
            <a:r>
              <a:rPr lang="de-DE" sz="2400" dirty="0" smtClean="0"/>
              <a:t>einem Minus geschrieben!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8395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(3)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Tina hat noch 20 Euro in ihrer Spardose,</a:t>
            </a:r>
            <a:br>
              <a:rPr lang="de-DE" sz="2400" dirty="0" smtClean="0"/>
            </a:br>
            <a:r>
              <a:rPr lang="de-DE" sz="2400" dirty="0" smtClean="0"/>
              <a:t>aber 12 Euro Schulden bei Karl.</a:t>
            </a:r>
            <a:br>
              <a:rPr lang="de-DE" sz="2400" dirty="0" smtClean="0"/>
            </a:br>
            <a:r>
              <a:rPr lang="de-DE" sz="2400" dirty="0" smtClean="0"/>
              <a:t>Wie viel Geld kann sie noch ausgeben, </a:t>
            </a:r>
            <a:br>
              <a:rPr lang="de-DE" sz="2400" dirty="0" smtClean="0"/>
            </a:br>
            <a:r>
              <a:rPr lang="de-DE" sz="2400" dirty="0" smtClean="0"/>
              <a:t>wenn sie vorher Karl sein Geld zurückzahlt?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(+20)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(–12)</a:t>
            </a:r>
            <a:r>
              <a:rPr lang="de-DE" sz="2400" dirty="0" smtClean="0"/>
              <a:t> = 20 – 12 = </a:t>
            </a:r>
            <a:r>
              <a:rPr lang="de-DE" sz="2400" dirty="0" smtClean="0">
                <a:solidFill>
                  <a:srgbClr val="00B050"/>
                </a:solidFill>
              </a:rPr>
              <a:t>(+8)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„Addiert man Schulden und Guthaben,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kann das Ergebnis positiv sein, muss es aber nicht, …“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Tina kann noch 8 Euro ausgeben.</a:t>
            </a:r>
          </a:p>
        </p:txBody>
      </p:sp>
    </p:spTree>
    <p:extLst>
      <p:ext uri="{BB962C8B-B14F-4D97-AF65-F5344CB8AC3E}">
        <p14:creationId xmlns:p14="http://schemas.microsoft.com/office/powerpoint/2010/main" val="245625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(4)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Tim hat noch 30 Euro in ihrer Spardose,</a:t>
            </a:r>
            <a:br>
              <a:rPr lang="de-DE" sz="2400" dirty="0" smtClean="0"/>
            </a:br>
            <a:r>
              <a:rPr lang="de-DE" sz="2400" dirty="0" smtClean="0"/>
              <a:t>aber 45 Euro Schulden bei Sabine.</a:t>
            </a:r>
            <a:br>
              <a:rPr lang="de-DE" sz="2400" dirty="0" smtClean="0"/>
            </a:br>
            <a:r>
              <a:rPr lang="de-DE" sz="2400" dirty="0" smtClean="0"/>
              <a:t>Sollte er noch Geld ausgeben?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(+30)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(–45)</a:t>
            </a:r>
            <a:r>
              <a:rPr lang="de-DE" sz="2400" dirty="0" smtClean="0"/>
              <a:t> = 30 – 45 = </a:t>
            </a:r>
            <a:r>
              <a:rPr lang="de-DE" sz="2400" dirty="0" smtClean="0">
                <a:solidFill>
                  <a:srgbClr val="FF0000"/>
                </a:solidFill>
              </a:rPr>
              <a:t>(–15) </a:t>
            </a:r>
            <a:br>
              <a:rPr lang="de-DE" sz="2400" dirty="0" smtClean="0">
                <a:solidFill>
                  <a:srgbClr val="FF0000"/>
                </a:solidFill>
              </a:rPr>
            </a:br>
            <a:endParaRPr lang="de-DE" sz="800" dirty="0" smtClean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„… denn hier ist die Summe aus Guthaben und Schulden negativ, weil die Schulden den größeren Betrag haben.“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Tim sollte nichts mehr ausgeben. </a:t>
            </a:r>
            <a:br>
              <a:rPr lang="de-DE" sz="2400" dirty="0" smtClean="0"/>
            </a:br>
            <a:r>
              <a:rPr lang="de-DE" sz="2400" dirty="0" smtClean="0"/>
              <a:t>Ihm fehlen 15 Euro, um seine Schulden zu begleichen!</a:t>
            </a:r>
          </a:p>
        </p:txBody>
      </p:sp>
    </p:spTree>
    <p:extLst>
      <p:ext uri="{BB962C8B-B14F-4D97-AF65-F5344CB8AC3E}">
        <p14:creationId xmlns:p14="http://schemas.microsoft.com/office/powerpoint/2010/main" val="103415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(5)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Alle Additionen auf einen Blick: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(+15)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00B050"/>
                </a:solidFill>
              </a:rPr>
              <a:t>(+10)</a:t>
            </a:r>
            <a:r>
              <a:rPr lang="de-DE" sz="2400" dirty="0" smtClean="0"/>
              <a:t> = 15 + 10 = </a:t>
            </a:r>
            <a:r>
              <a:rPr lang="de-DE" sz="2400" dirty="0" smtClean="0">
                <a:solidFill>
                  <a:srgbClr val="00B050"/>
                </a:solidFill>
              </a:rPr>
              <a:t>(+25)	Guthaben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00B050"/>
                </a:solidFill>
              </a:rPr>
              <a:t> Guthaben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(–10)</a:t>
            </a:r>
            <a:r>
              <a:rPr lang="de-DE" sz="2400" dirty="0" smtClean="0"/>
              <a:t> = –15 – 10 = </a:t>
            </a:r>
            <a:r>
              <a:rPr lang="de-DE" sz="2400" dirty="0" smtClean="0">
                <a:solidFill>
                  <a:srgbClr val="FF0000"/>
                </a:solidFill>
              </a:rPr>
              <a:t>(–25)	Schulden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FF0000"/>
                </a:solidFill>
              </a:rPr>
              <a:t> Schulden</a:t>
            </a:r>
          </a:p>
          <a:p>
            <a:pPr marL="0" indent="0">
              <a:buNone/>
            </a:pPr>
            <a:endParaRPr lang="de-DE" sz="12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(+20)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(–12)</a:t>
            </a:r>
            <a:r>
              <a:rPr lang="de-DE" sz="2400" dirty="0" smtClean="0"/>
              <a:t> = 20 – 12 = </a:t>
            </a:r>
            <a:r>
              <a:rPr lang="de-DE" sz="2400" dirty="0" smtClean="0">
                <a:solidFill>
                  <a:srgbClr val="00B050"/>
                </a:solidFill>
              </a:rPr>
              <a:t>(+8)	Guthaben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Schulden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(+30)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(–45)</a:t>
            </a:r>
            <a:r>
              <a:rPr lang="de-DE" sz="2400" dirty="0" smtClean="0"/>
              <a:t> = 30 – 45 = </a:t>
            </a:r>
            <a:r>
              <a:rPr lang="de-DE" sz="2400" dirty="0" smtClean="0">
                <a:solidFill>
                  <a:srgbClr val="FF0000"/>
                </a:solidFill>
              </a:rPr>
              <a:t>(–15)	</a:t>
            </a:r>
            <a:r>
              <a:rPr lang="de-DE" sz="2400" dirty="0" smtClean="0">
                <a:solidFill>
                  <a:srgbClr val="00B050"/>
                </a:solidFill>
              </a:rPr>
              <a:t>Guthaben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FF0000"/>
                </a:solidFill>
              </a:rPr>
              <a:t> Schulden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(–12)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00B050"/>
                </a:solidFill>
              </a:rPr>
              <a:t>(+20)</a:t>
            </a:r>
            <a:r>
              <a:rPr lang="de-DE" sz="2400" dirty="0" smtClean="0"/>
              <a:t> = –12 + 20 = </a:t>
            </a:r>
            <a:r>
              <a:rPr lang="de-DE" sz="2400" dirty="0" smtClean="0">
                <a:solidFill>
                  <a:srgbClr val="00B050"/>
                </a:solidFill>
              </a:rPr>
              <a:t>(+8) 	</a:t>
            </a:r>
            <a:r>
              <a:rPr lang="de-DE" sz="2400" dirty="0" smtClean="0">
                <a:solidFill>
                  <a:srgbClr val="FF0000"/>
                </a:solidFill>
              </a:rPr>
              <a:t>Schulden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00B050"/>
                </a:solidFill>
              </a:rPr>
              <a:t> Guthaben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(–45)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00B050"/>
                </a:solidFill>
              </a:rPr>
              <a:t>(+30)</a:t>
            </a:r>
            <a:r>
              <a:rPr lang="de-DE" sz="2400" dirty="0" smtClean="0"/>
              <a:t> = –45 + 30 = </a:t>
            </a:r>
            <a:r>
              <a:rPr lang="de-DE" sz="2400" dirty="0" smtClean="0">
                <a:solidFill>
                  <a:srgbClr val="FF0000"/>
                </a:solidFill>
              </a:rPr>
              <a:t>(–15)	Schulden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Guthaben</a:t>
            </a:r>
          </a:p>
        </p:txBody>
      </p:sp>
    </p:spTree>
    <p:extLst>
      <p:ext uri="{BB962C8B-B14F-4D97-AF65-F5344CB8AC3E}">
        <p14:creationId xmlns:p14="http://schemas.microsoft.com/office/powerpoint/2010/main" val="85322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(6)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Wichtiger Hinweis zur Schreibweise: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(+30)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(–45)</a:t>
            </a:r>
            <a:r>
              <a:rPr lang="de-DE" sz="2400" dirty="0" smtClean="0"/>
              <a:t> = 30 – 45 = </a:t>
            </a:r>
            <a:r>
              <a:rPr lang="de-DE" sz="2400" dirty="0" smtClean="0">
                <a:solidFill>
                  <a:srgbClr val="FF0000"/>
                </a:solidFill>
              </a:rPr>
              <a:t>(–15)	</a:t>
            </a:r>
          </a:p>
          <a:p>
            <a:pPr marL="400050" lvl="1" indent="0">
              <a:buNone/>
            </a:pPr>
            <a:endParaRPr lang="de-DE" sz="2400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de-DE" sz="24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de-DE" sz="2400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de-DE" sz="24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de-DE" sz="10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(–45)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00B050"/>
                </a:solidFill>
              </a:rPr>
              <a:t>(+30)</a:t>
            </a:r>
            <a:r>
              <a:rPr lang="de-DE" sz="2400" dirty="0" smtClean="0"/>
              <a:t> = –45 + 30 = </a:t>
            </a:r>
            <a:r>
              <a:rPr lang="de-DE" sz="2400" dirty="0" smtClean="0">
                <a:solidFill>
                  <a:srgbClr val="FF0000"/>
                </a:solidFill>
              </a:rPr>
              <a:t>(–15)	</a:t>
            </a:r>
            <a:endParaRPr lang="de-DE" sz="2400" dirty="0" smtClean="0">
              <a:solidFill>
                <a:srgbClr val="00B05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47664" y="4149080"/>
            <a:ext cx="504056" cy="2880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39852" y="4144397"/>
            <a:ext cx="252028" cy="29271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ige Legende 7"/>
          <p:cNvSpPr/>
          <p:nvPr/>
        </p:nvSpPr>
        <p:spPr>
          <a:xfrm>
            <a:off x="467544" y="4941168"/>
            <a:ext cx="2664296" cy="1368152"/>
          </a:xfrm>
          <a:prstGeom prst="wedgeRectCallout">
            <a:avLst>
              <a:gd name="adj1" fmla="val -4193"/>
              <a:gd name="adj2" fmla="val -779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Folgt auf das Rechenzeichen + das Vorzeichen +, …</a:t>
            </a:r>
          </a:p>
        </p:txBody>
      </p:sp>
      <p:sp>
        <p:nvSpPr>
          <p:cNvPr id="9" name="Rechteckige Legende 8"/>
          <p:cNvSpPr/>
          <p:nvPr/>
        </p:nvSpPr>
        <p:spPr>
          <a:xfrm>
            <a:off x="3239852" y="4928596"/>
            <a:ext cx="2664296" cy="1380724"/>
          </a:xfrm>
          <a:prstGeom prst="wedgeRectCallout">
            <a:avLst>
              <a:gd name="adj1" fmla="val -38848"/>
              <a:gd name="adj2" fmla="val -778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…, so kann man auch einfach nur </a:t>
            </a:r>
            <a:r>
              <a:rPr lang="de-DE" sz="2400" u="sng" dirty="0" smtClean="0"/>
              <a:t>ein</a:t>
            </a:r>
            <a:r>
              <a:rPr lang="de-DE" sz="2400" dirty="0" smtClean="0"/>
              <a:t> + schreiben!</a:t>
            </a:r>
          </a:p>
        </p:txBody>
      </p:sp>
      <p:sp>
        <p:nvSpPr>
          <p:cNvPr id="11" name="Rechteck 10"/>
          <p:cNvSpPr/>
          <p:nvPr/>
        </p:nvSpPr>
        <p:spPr>
          <a:xfrm>
            <a:off x="1547664" y="1772816"/>
            <a:ext cx="504056" cy="28803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095836" y="1781940"/>
            <a:ext cx="252028" cy="27890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ige Legende 12"/>
          <p:cNvSpPr/>
          <p:nvPr/>
        </p:nvSpPr>
        <p:spPr>
          <a:xfrm>
            <a:off x="501556" y="2492896"/>
            <a:ext cx="2664296" cy="1368152"/>
          </a:xfrm>
          <a:prstGeom prst="wedgeRectCallout">
            <a:avLst>
              <a:gd name="adj1" fmla="val -4193"/>
              <a:gd name="adj2" fmla="val -779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Folgt auf das Rechenzeichen + das Vorzeichen </a:t>
            </a:r>
            <a:r>
              <a:rPr lang="de-DE" sz="2400" dirty="0" smtClean="0"/>
              <a:t>–</a:t>
            </a:r>
            <a:r>
              <a:rPr lang="de-DE" sz="2400" dirty="0" smtClean="0"/>
              <a:t>, …</a:t>
            </a:r>
          </a:p>
        </p:txBody>
      </p:sp>
      <p:sp>
        <p:nvSpPr>
          <p:cNvPr id="14" name="Rechteckige Legende 13"/>
          <p:cNvSpPr/>
          <p:nvPr/>
        </p:nvSpPr>
        <p:spPr>
          <a:xfrm>
            <a:off x="3315309" y="2492896"/>
            <a:ext cx="2664296" cy="1380724"/>
          </a:xfrm>
          <a:prstGeom prst="wedgeRectCallout">
            <a:avLst>
              <a:gd name="adj1" fmla="val -42514"/>
              <a:gd name="adj2" fmla="val -7913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…, so kann man auch einfach nur </a:t>
            </a:r>
            <a:r>
              <a:rPr lang="de-DE" sz="2400" u="sng" dirty="0" smtClean="0"/>
              <a:t>ein</a:t>
            </a:r>
            <a:r>
              <a:rPr lang="de-DE" sz="2400" dirty="0" smtClean="0"/>
              <a:t> </a:t>
            </a:r>
            <a:r>
              <a:rPr lang="de-DE" sz="2400" dirty="0" smtClean="0"/>
              <a:t>–</a:t>
            </a:r>
            <a:r>
              <a:rPr lang="de-DE" sz="2400" dirty="0" smtClean="0"/>
              <a:t> schreiben!</a:t>
            </a:r>
          </a:p>
        </p:txBody>
      </p:sp>
    </p:spTree>
    <p:extLst>
      <p:ext uri="{BB962C8B-B14F-4D97-AF65-F5344CB8AC3E}">
        <p14:creationId xmlns:p14="http://schemas.microsoft.com/office/powerpoint/2010/main" val="6917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Addition rationaler Zahlen (7)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Weiterführende Aufgabe:</a:t>
            </a:r>
          </a:p>
          <a:p>
            <a:pPr marL="400050" lvl="1" indent="0">
              <a:buNone/>
            </a:pPr>
            <a:r>
              <a:rPr lang="de-DE" sz="2400" dirty="0" smtClean="0"/>
              <a:t>Stefan hat nie Geld dabei und hat Schulden bei vier Freunden: 5 Euro, 10 Euro, 7 Euro und 4,50 Euro. </a:t>
            </a:r>
            <a:br>
              <a:rPr lang="de-DE" sz="2400" dirty="0" smtClean="0"/>
            </a:br>
            <a:r>
              <a:rPr lang="de-DE" sz="2400" dirty="0" smtClean="0"/>
              <a:t>In seiner Spardose hat er noch 30 Euro.</a:t>
            </a:r>
          </a:p>
          <a:p>
            <a:pPr marL="400050" lvl="1" indent="0">
              <a:buNone/>
            </a:pPr>
            <a:r>
              <a:rPr lang="de-DE" sz="2400" dirty="0" smtClean="0"/>
              <a:t>Hat er insgesamt Schulden oder Guthaben?</a:t>
            </a:r>
            <a:endParaRPr lang="de-DE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(–5)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(–10)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(–7)</a:t>
            </a:r>
            <a:r>
              <a:rPr lang="de-DE" sz="2400" dirty="0" smtClean="0"/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(–4,50) </a:t>
            </a:r>
            <a:r>
              <a:rPr lang="de-DE" sz="2400" dirty="0" smtClean="0"/>
              <a:t>+</a:t>
            </a:r>
            <a:r>
              <a:rPr lang="de-DE" sz="2400" dirty="0" smtClean="0">
                <a:solidFill>
                  <a:srgbClr val="00B050"/>
                </a:solidFill>
              </a:rPr>
              <a:t> (+50)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B050"/>
                </a:solidFill>
              </a:rPr>
              <a:t>(+3,50)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Wenn Stefan seine Schulden zurückzahlt, </a:t>
            </a:r>
            <a:br>
              <a:rPr lang="de-DE" sz="2400" dirty="0" smtClean="0"/>
            </a:br>
            <a:r>
              <a:rPr lang="de-DE" sz="2400" dirty="0" smtClean="0"/>
              <a:t>hat er noch 3,50 Euro übrig.</a:t>
            </a:r>
          </a:p>
        </p:txBody>
      </p:sp>
    </p:spTree>
    <p:extLst>
      <p:ext uri="{BB962C8B-B14F-4D97-AF65-F5344CB8AC3E}">
        <p14:creationId xmlns:p14="http://schemas.microsoft.com/office/powerpoint/2010/main" val="100938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0609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Subtraktion rationaler Zahlen (1)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Aufgabe:</a:t>
            </a:r>
          </a:p>
          <a:p>
            <a:pPr marL="400050" lvl="1" indent="0">
              <a:buNone/>
            </a:pPr>
            <a:r>
              <a:rPr lang="de-DE" sz="2400" dirty="0" smtClean="0"/>
              <a:t>Noah und Nils haben zusammen 99 Euro in ihren Spardosen. Noah hat 63 Euro. Wie viel Geld hat Nils in seiner Spardose?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Rechnung: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(+99)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0B050"/>
                </a:solidFill>
              </a:rPr>
              <a:t>(+63)</a:t>
            </a:r>
            <a:r>
              <a:rPr lang="de-DE" sz="2400" dirty="0" smtClean="0"/>
              <a:t> = 99 – 63 = </a:t>
            </a:r>
            <a:r>
              <a:rPr lang="de-DE" sz="2400" dirty="0" smtClean="0">
                <a:solidFill>
                  <a:srgbClr val="00B050"/>
                </a:solidFill>
              </a:rPr>
              <a:t>(+36)</a:t>
            </a:r>
          </a:p>
          <a:p>
            <a:pPr marL="400050" lvl="1" indent="0">
              <a:buNone/>
            </a:pPr>
            <a:endParaRPr lang="de-DE" sz="8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„Subtrahiert man Guthaben von Guthaben, </a:t>
            </a:r>
            <a:br>
              <a:rPr lang="de-DE" sz="2400" dirty="0" smtClean="0">
                <a:solidFill>
                  <a:srgbClr val="7030A0"/>
                </a:solidFill>
              </a:rPr>
            </a:br>
            <a:r>
              <a:rPr lang="de-DE" sz="2400" dirty="0" smtClean="0">
                <a:solidFill>
                  <a:srgbClr val="7030A0"/>
                </a:solidFill>
              </a:rPr>
              <a:t>ergibt das… Äh… Moment… Nächste Aufgabe abwarten!“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Antwort:</a:t>
            </a:r>
          </a:p>
          <a:p>
            <a:pPr marL="400050" lvl="1" indent="0">
              <a:buNone/>
            </a:pPr>
            <a:r>
              <a:rPr lang="de-DE" sz="2400" dirty="0" smtClean="0"/>
              <a:t>Nils hat 36 Euro in seiner Spardose.</a:t>
            </a:r>
          </a:p>
        </p:txBody>
      </p:sp>
    </p:spTree>
    <p:extLst>
      <p:ext uri="{BB962C8B-B14F-4D97-AF65-F5344CB8AC3E}">
        <p14:creationId xmlns:p14="http://schemas.microsoft.com/office/powerpoint/2010/main" val="4772298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Bildschirmpräsentation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</vt:lpstr>
      <vt:lpstr>Schulden und Guthaben: Rechnen mit rationalen Zahlen</vt:lpstr>
      <vt:lpstr>Addition rationaler Zahlen (1)</vt:lpstr>
      <vt:lpstr>Addition rationaler Zahlen (2)</vt:lpstr>
      <vt:lpstr>Addition rationaler Zahlen (3)</vt:lpstr>
      <vt:lpstr>Addition rationaler Zahlen (4)</vt:lpstr>
      <vt:lpstr>Addition rationaler Zahlen (5)</vt:lpstr>
      <vt:lpstr>Addition rationaler Zahlen (6)</vt:lpstr>
      <vt:lpstr>Addition rationaler Zahlen (7)</vt:lpstr>
      <vt:lpstr>Subtraktion rationaler Zahlen (1)</vt:lpstr>
      <vt:lpstr>Subtraktion rationaler Zahlen (2)</vt:lpstr>
      <vt:lpstr>Subtraktion rationaler Zahlen (3)</vt:lpstr>
      <vt:lpstr>Subtraktion rationaler Zahlen (4)</vt:lpstr>
      <vt:lpstr>Subtraktion rationaler Zahlen (5)</vt:lpstr>
      <vt:lpstr>Subtraktion rationaler Zahlen (6)</vt:lpstr>
      <vt:lpstr>Subtraktion rationaler Zahlen (7)</vt:lpstr>
      <vt:lpstr>Subtraktion rationaler Zahlen (8)</vt:lpstr>
      <vt:lpstr>Multiplikation rationaler Zahlen (1)</vt:lpstr>
      <vt:lpstr>Multiplikation rationaler Zahlen (2)</vt:lpstr>
      <vt:lpstr>Multiplikation rationaler Zahlen (3)</vt:lpstr>
      <vt:lpstr>Multiplikation rationaler Zahlen (4)</vt:lpstr>
      <vt:lpstr>Multiplikation rationaler Zahlen (5)</vt:lpstr>
      <vt:lpstr>Division rationaler Zahlen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Ostwald</dc:creator>
  <cp:lastModifiedBy>Ostwald</cp:lastModifiedBy>
  <cp:revision>26</cp:revision>
  <dcterms:created xsi:type="dcterms:W3CDTF">2021-01-08T16:43:56Z</dcterms:created>
  <dcterms:modified xsi:type="dcterms:W3CDTF">2021-01-09T21:15:50Z</dcterms:modified>
</cp:coreProperties>
</file>